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12192000"/>
  <p:notesSz cx="6858000" cy="9144000"/>
  <p:embeddedFontLst>
    <p:embeddedFont>
      <p:font typeface="Bilbo"/>
      <p:regular r:id="rId21"/>
    </p:embeddedFont>
    <p:embeddedFont>
      <p:font typeface="Corben"/>
      <p:bold r:id="rId22"/>
    </p:embeddedFont>
    <p:embeddedFont>
      <p:font typeface="Eater"/>
      <p:regular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Corben-bold.fntdata"/><Relationship Id="rId10" Type="http://schemas.openxmlformats.org/officeDocument/2006/relationships/slide" Target="slides/slide6.xml"/><Relationship Id="rId21" Type="http://schemas.openxmlformats.org/officeDocument/2006/relationships/font" Target="fonts/Bilbo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Eater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Relationship Id="rId4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5957994" y="2933025"/>
            <a:ext cx="5649481" cy="21082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6000" u="none" cap="none" strike="noStrike">
                <a:solidFill>
                  <a:srgbClr val="304C5B"/>
                </a:solidFill>
                <a:latin typeface="Corben"/>
                <a:ea typeface="Corben"/>
                <a:cs typeface="Corben"/>
                <a:sym typeface="Corben"/>
              </a:rPr>
              <a:t>LA  </a:t>
            </a:r>
            <a:endParaRPr/>
          </a:p>
          <a:p>
            <a:pPr indent="0" lvl="0" marL="0" marR="0" rtl="0" algn="ctr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es-ES" sz="6000" u="none" cap="none" strike="noStrike">
                <a:solidFill>
                  <a:srgbClr val="304C5B"/>
                </a:solidFill>
                <a:latin typeface="Corben"/>
                <a:ea typeface="Corben"/>
                <a:cs typeface="Corben"/>
                <a:sym typeface="Corben"/>
              </a:rPr>
              <a:t>ORACIÓN</a:t>
            </a:r>
            <a:endParaRPr b="0" i="0" sz="4400" u="none" cap="none" strike="noStrike">
              <a:solidFill>
                <a:srgbClr val="304C5B"/>
              </a:solidFill>
              <a:latin typeface="Corben"/>
              <a:ea typeface="Corben"/>
              <a:cs typeface="Corben"/>
              <a:sym typeface="Corben"/>
            </a:endParaRPr>
          </a:p>
        </p:txBody>
      </p:sp>
      <p:pic>
        <p:nvPicPr>
          <p:cNvPr id="89" name="Google Shape;8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2253" y="758769"/>
            <a:ext cx="5020221" cy="5109469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468102" y="153888"/>
            <a:ext cx="965202" cy="121937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91" name="Google Shape;91;p13"/>
          <p:cNvSpPr txBox="1"/>
          <p:nvPr/>
        </p:nvSpPr>
        <p:spPr>
          <a:xfrm>
            <a:off x="10103355" y="1373260"/>
            <a:ext cx="191590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600" u="none" cap="none" strike="noStrike">
                <a:solidFill>
                  <a:srgbClr val="363371"/>
                </a:solidFill>
                <a:latin typeface="Bilbo"/>
                <a:ea typeface="Bilbo"/>
                <a:cs typeface="Bilbo"/>
                <a:sym typeface="Bilbo"/>
              </a:rPr>
              <a:t>Laicos Redentoristas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idx="1" type="body"/>
          </p:nvPr>
        </p:nvSpPr>
        <p:spPr>
          <a:xfrm>
            <a:off x="3602499" y="499625"/>
            <a:ext cx="7739756" cy="5660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900">
                <a:latin typeface="Cambria"/>
                <a:ea typeface="Cambria"/>
                <a:cs typeface="Cambria"/>
                <a:sym typeface="Cambria"/>
              </a:rPr>
              <a:t>CONTENIDOS DE LA ORACION</a:t>
            </a:r>
            <a:endParaRPr/>
          </a:p>
          <a:p>
            <a:pPr indent="0" lvl="0" marL="0" rtl="0" algn="ctr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700">
                <a:latin typeface="Cambria"/>
                <a:ea typeface="Cambria"/>
                <a:cs typeface="Cambria"/>
                <a:sym typeface="Cambria"/>
              </a:rPr>
              <a:t>ORACION DE BENDICIÓN</a:t>
            </a:r>
            <a:endParaRPr/>
          </a:p>
          <a:p>
            <a:pPr indent="0" lvl="0" marL="89535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700">
                <a:latin typeface="Cambria"/>
                <a:ea typeface="Cambria"/>
                <a:cs typeface="Cambria"/>
                <a:sym typeface="Cambria"/>
              </a:rPr>
              <a:t>La oración de bendición es la respuesta del hombre a los dones de Dios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700">
                <a:latin typeface="Cambria"/>
                <a:ea typeface="Cambria"/>
                <a:cs typeface="Cambria"/>
                <a:sym typeface="Cambria"/>
              </a:rPr>
              <a:t>ORACIÓN DE ADORACIÓN</a:t>
            </a:r>
            <a:endParaRPr/>
          </a:p>
          <a:p>
            <a:pPr indent="0" lvl="0" marL="89535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700">
                <a:latin typeface="Cambria"/>
                <a:ea typeface="Cambria"/>
                <a:cs typeface="Cambria"/>
                <a:sym typeface="Cambria"/>
              </a:rPr>
              <a:t>La adoración es la primera actitud del hombre que se reconoce criatura ante su Creador.  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700">
                <a:latin typeface="Cambria"/>
                <a:ea typeface="Cambria"/>
                <a:cs typeface="Cambria"/>
                <a:sym typeface="Cambria"/>
              </a:rPr>
              <a:t>ORACION DE PETICIÓN O SÚPLICA</a:t>
            </a:r>
            <a:endParaRPr/>
          </a:p>
          <a:p>
            <a:pPr indent="0" lvl="0" marL="89535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700">
                <a:latin typeface="Cambria"/>
                <a:ea typeface="Cambria"/>
                <a:cs typeface="Cambria"/>
                <a:sym typeface="Cambria"/>
              </a:rPr>
              <a:t>Pedir, reclamar, llamar con insistencia. Mostramos la conciencia de nuestra relación con Dios. 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700">
                <a:latin typeface="Cambria"/>
                <a:ea typeface="Cambria"/>
                <a:cs typeface="Cambria"/>
                <a:sym typeface="Cambria"/>
              </a:rPr>
              <a:t>ORACION DE INTERCESIÓN</a:t>
            </a:r>
            <a:endParaRPr/>
          </a:p>
          <a:p>
            <a:pPr indent="0" lvl="0" marL="89535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700">
                <a:latin typeface="Cambria"/>
                <a:ea typeface="Cambria"/>
                <a:cs typeface="Cambria"/>
                <a:sym typeface="Cambria"/>
              </a:rPr>
              <a:t>Es una oración que nos conforma con la oración de Jesús, el único intercesor ante el Padre.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700">
                <a:latin typeface="Cambria"/>
                <a:ea typeface="Cambria"/>
                <a:cs typeface="Cambria"/>
                <a:sym typeface="Cambria"/>
              </a:rPr>
              <a:t>ORACIÓN DE ACCIÓN DE GRACIAS</a:t>
            </a:r>
            <a:endParaRPr/>
          </a:p>
          <a:p>
            <a:pPr indent="0" lvl="0" marL="89535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700">
                <a:latin typeface="Cambria"/>
                <a:ea typeface="Cambria"/>
                <a:cs typeface="Cambria"/>
                <a:sym typeface="Cambria"/>
              </a:rPr>
              <a:t>La acción de gracias caracteriza la oración de la Iglesia.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1700">
                <a:latin typeface="Cambria"/>
                <a:ea typeface="Cambria"/>
                <a:cs typeface="Cambria"/>
                <a:sym typeface="Cambria"/>
              </a:rPr>
              <a:t>ORACIÓN DE ALABANZA</a:t>
            </a:r>
            <a:endParaRPr/>
          </a:p>
          <a:p>
            <a:pPr indent="0" lvl="0" marL="895350" rtl="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700">
                <a:latin typeface="Cambria"/>
                <a:ea typeface="Cambria"/>
                <a:cs typeface="Cambria"/>
                <a:sym typeface="Cambria"/>
              </a:rPr>
              <a:t>La alabanza es la forma de orar que reconoce de la manera más directa que Dios es Dios. 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5" name="Google Shape;16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3976" y="286239"/>
            <a:ext cx="2871465" cy="628552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2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/>
          <p:nvPr>
            <p:ph idx="1" type="body"/>
          </p:nvPr>
        </p:nvSpPr>
        <p:spPr>
          <a:xfrm>
            <a:off x="513046" y="426826"/>
            <a:ext cx="7448699" cy="58380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s-ES" sz="1800">
                <a:latin typeface="Cambria"/>
                <a:ea typeface="Cambria"/>
                <a:cs typeface="Cambria"/>
                <a:sym typeface="Cambria"/>
              </a:rPr>
              <a:t>CONCLUSIONES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i="1" lang="es-ES" sz="1800">
                <a:latin typeface="Cambria"/>
                <a:ea typeface="Cambria"/>
                <a:cs typeface="Cambria"/>
                <a:sym typeface="Cambria"/>
              </a:rPr>
              <a:t>El Espíritu Santo enseña a la Iglesia y la educa en la vida de oración: 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i="1"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i="1" lang="es-ES" sz="1600">
                <a:latin typeface="Cambria"/>
                <a:ea typeface="Cambria"/>
                <a:cs typeface="Cambria"/>
                <a:sym typeface="Cambria"/>
              </a:rPr>
              <a:t>Bendición: </a:t>
            </a: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Gracias a que Dios le bendice, el corazón del hombre puede bendecir a Aquel que es la fuente de toda bendición.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i="1" lang="es-ES" sz="1600">
                <a:latin typeface="Cambria"/>
                <a:ea typeface="Cambria"/>
                <a:cs typeface="Cambria"/>
                <a:sym typeface="Cambria"/>
              </a:rPr>
              <a:t>Petición: </a:t>
            </a: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Tiene por objeto el perdón, la búsqueda del Reino y cualquier necesidad verdadera.</a:t>
            </a:r>
            <a:endParaRPr/>
          </a:p>
          <a:p>
            <a:pPr indent="-1270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i="1"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i="1" lang="es-ES" sz="1600">
                <a:latin typeface="Cambria"/>
                <a:ea typeface="Cambria"/>
                <a:cs typeface="Cambria"/>
                <a:sym typeface="Cambria"/>
              </a:rPr>
              <a:t>Intercesión: </a:t>
            </a: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Consiste en una petición en favor de otro. No conoce fronteras y se extiende hasta los enemigos.</a:t>
            </a:r>
            <a:endParaRPr/>
          </a:p>
          <a:p>
            <a:pPr indent="-1270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i="1" lang="es-ES" sz="1600">
                <a:latin typeface="Cambria"/>
                <a:ea typeface="Cambria"/>
                <a:cs typeface="Cambria"/>
                <a:sym typeface="Cambria"/>
              </a:rPr>
              <a:t>Acción de gracias: </a:t>
            </a: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Toda alegría y pena, todo acontecimiento y necesidad pueden ser motivo de acción de gracias, la cual debe llenar la vida entera: “En todo dad gracias”.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i="1" lang="es-ES" sz="1600">
                <a:latin typeface="Cambria"/>
                <a:ea typeface="Cambria"/>
                <a:cs typeface="Cambria"/>
                <a:sym typeface="Cambria"/>
              </a:rPr>
              <a:t>Alabanza: </a:t>
            </a: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totalmente desinteresada, se dirige a Dios; canta para Él y le da gloria no sólo por lo que ha hecho sino porque ÉL ES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.</a:t>
            </a:r>
            <a:endParaRPr/>
          </a:p>
          <a:p>
            <a:pPr indent="-114300" lvl="0" marL="228600" rtl="0" algn="just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i="1"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72" name="Google Shape;17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08596" y="728722"/>
            <a:ext cx="4383404" cy="4883319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11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/>
          <p:nvPr/>
        </p:nvSpPr>
        <p:spPr>
          <a:xfrm>
            <a:off x="2501900" y="4222653"/>
            <a:ext cx="7188199" cy="1564104"/>
          </a:xfrm>
          <a:prstGeom prst="ellipse">
            <a:avLst/>
          </a:prstGeom>
          <a:solidFill>
            <a:schemeClr val="accent5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24"/>
          <p:cNvSpPr/>
          <p:nvPr/>
        </p:nvSpPr>
        <p:spPr>
          <a:xfrm>
            <a:off x="1719680" y="3003550"/>
            <a:ext cx="8752640" cy="850900"/>
          </a:xfrm>
          <a:prstGeom prst="rect">
            <a:avLst/>
          </a:prstGeom>
          <a:solidFill>
            <a:schemeClr val="accent5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24"/>
          <p:cNvSpPr txBox="1"/>
          <p:nvPr>
            <p:ph idx="1" type="body"/>
          </p:nvPr>
        </p:nvSpPr>
        <p:spPr>
          <a:xfrm>
            <a:off x="535840" y="488263"/>
            <a:ext cx="10814032" cy="5113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es-ES" sz="2100">
                <a:latin typeface="Cambria"/>
                <a:ea typeface="Cambria"/>
                <a:cs typeface="Cambria"/>
                <a:sym typeface="Cambria"/>
              </a:rPr>
              <a:t>LA GRATUIDAD: FUNDAMENTO DE TODA ORACIÓN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La oración sólo puede entenderse si se la sitúa en la dimensión de gratitud que brota de la experiencia de gratuidad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Es una experiencia distinta y contraria a:</a:t>
            </a:r>
            <a:endParaRPr/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La producción y el mérito</a:t>
            </a:r>
            <a:endParaRPr/>
          </a:p>
          <a:p>
            <a:pPr indent="-228600" lvl="0" marL="2286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❖"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La utilidad o instrumentalización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El principio y fundamento de la oración es la gratitud lo cual implica reconocer estos dos pasos: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1)Aceptar agradecidamente la iniciativa divina y la pobre condición humana.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2) En el "contacto" con Dios, ese sentimiento se transforma en confianza absoluta.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El proceso de avance en una vida de oración discurre así: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sz="1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1º Pedir cosas para sí mismo.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2º Pedir por los demás (interceder).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3º Agradecer, admirar y descansar en Dios, que se nos regala.</a:t>
            </a:r>
            <a:endParaRPr/>
          </a:p>
        </p:txBody>
      </p:sp>
      <p:sp>
        <p:nvSpPr>
          <p:cNvPr id="181" name="Google Shape;181;p24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5"/>
          <p:cNvSpPr txBox="1"/>
          <p:nvPr>
            <p:ph idx="1" type="body"/>
          </p:nvPr>
        </p:nvSpPr>
        <p:spPr>
          <a:xfrm>
            <a:off x="4556416" y="655613"/>
            <a:ext cx="7048500" cy="5985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79388" lvl="0" marL="17938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s-ES" sz="1800">
                <a:latin typeface="Cambria"/>
                <a:ea typeface="Cambria"/>
                <a:cs typeface="Cambria"/>
                <a:sym typeface="Cambria"/>
              </a:rPr>
              <a:t>CAMINOS DE ORACIÓN</a:t>
            </a:r>
            <a:endParaRPr/>
          </a:p>
          <a:p>
            <a:pPr indent="-179388" lvl="0" marL="179388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179388" lvl="0" marL="179388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Oración Privada: 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Es el pilar de la vida interior.  Jesucristo está en continua comunicación con su Padre y nos invita a hacerlo.</a:t>
            </a:r>
            <a:endParaRPr/>
          </a:p>
          <a:p>
            <a:pPr indent="-179388" lvl="0" marL="179388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Oración Pública: 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Todos los bautizados formamos parte de la Iglesia. La principal oración pública es la litúrgica.</a:t>
            </a: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 </a:t>
            </a:r>
            <a:endParaRPr/>
          </a:p>
          <a:p>
            <a:pPr indent="-179388" lvl="0" marL="179388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Oración vocal: 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Es la oración exteriorizada con palabras. No requiere de una fórmula determinada. </a:t>
            </a:r>
            <a:endParaRPr/>
          </a:p>
          <a:p>
            <a:pPr indent="-179388" lvl="0" marL="179388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Oración interior, de meditación: 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La oración interior, sin que existan palabras habladas, se llama oración mental. </a:t>
            </a:r>
            <a:endParaRPr/>
          </a:p>
          <a:p>
            <a:pPr indent="-179388" lvl="0" marL="179388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Oración contemplativa: 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Recogimiento de los sentidos y un "silencio interior“. Es contemplar a Dios con el alma. </a:t>
            </a:r>
            <a:endParaRPr/>
          </a:p>
          <a:p>
            <a:pPr indent="-179388" lvl="0" marL="179388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Oración comunitaria: </a:t>
            </a: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Es reunirnos y compartir nuestra oración de forma espontánea y comunitaria.</a:t>
            </a:r>
            <a:endParaRPr/>
          </a:p>
          <a:p>
            <a:pPr indent="-179388" lvl="0" marL="179388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Parte de la promesa de Jesús: “Donde dos o tres se reúnan en mi nombre, allí estaré Yo en medio de ellos…”</a:t>
            </a:r>
            <a:endParaRPr sz="2400"/>
          </a:p>
        </p:txBody>
      </p:sp>
      <p:pic>
        <p:nvPicPr>
          <p:cNvPr id="187" name="Google Shape;18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963" y="754867"/>
            <a:ext cx="3409373" cy="5348259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88" name="Google Shape;188;p25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13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idx="1" type="body"/>
          </p:nvPr>
        </p:nvSpPr>
        <p:spPr>
          <a:xfrm>
            <a:off x="4534293" y="336744"/>
            <a:ext cx="7088956" cy="60321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s-ES" sz="1800">
                <a:latin typeface="Cambria"/>
                <a:ea typeface="Cambria"/>
                <a:cs typeface="Cambria"/>
                <a:sym typeface="Cambria"/>
              </a:rPr>
              <a:t>ALGUNAS FORMAS DE ORAR - “TALLER DE ORACIÓN”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con la Palabra de Dios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con la propia vida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con los acontecimientos de cada día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Desde la noticia: Ve, juzga, actua</a:t>
            </a:r>
            <a:endParaRPr i="1"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Ante la frustración que uno puede sentir en algún momento de su vida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Ante la frustración que otros te provocan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desde la propia imagen. Desde mi realidad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desde el cuerpo</a:t>
            </a:r>
            <a:endParaRPr/>
          </a:p>
          <a:p>
            <a:pPr indent="-228600" lvl="1" marL="68580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Mi corazón</a:t>
            </a:r>
            <a:endParaRPr/>
          </a:p>
          <a:p>
            <a:pPr indent="-228600" lvl="1" marL="68580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Mis ojos</a:t>
            </a:r>
            <a:endParaRPr/>
          </a:p>
          <a:p>
            <a:pPr indent="-228600" lvl="1" marL="68580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Mis labios</a:t>
            </a:r>
            <a:endParaRPr/>
          </a:p>
          <a:p>
            <a:pPr indent="-228600" lvl="1" marL="68580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Mis manos</a:t>
            </a:r>
            <a:endParaRPr/>
          </a:p>
          <a:p>
            <a:pPr indent="-228600" lvl="1" marL="68580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❖"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Mis oídos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con los cantos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🙫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con el arte</a:t>
            </a:r>
            <a:endParaRPr i="1" sz="16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94" name="Google Shape;19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849" y="544421"/>
            <a:ext cx="2883031" cy="5605894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95" name="Google Shape;195;p26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14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7"/>
          <p:cNvSpPr txBox="1"/>
          <p:nvPr>
            <p:ph idx="1" type="body"/>
          </p:nvPr>
        </p:nvSpPr>
        <p:spPr>
          <a:xfrm>
            <a:off x="499621" y="329939"/>
            <a:ext cx="7993930" cy="59360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s-ES" sz="1800">
                <a:latin typeface="Cambria"/>
                <a:ea typeface="Cambria"/>
                <a:cs typeface="Cambria"/>
                <a:sym typeface="Cambria"/>
              </a:rPr>
              <a:t>ALGUNAS PREGUNTAS PARA REFLEXIONAR</a:t>
            </a:r>
            <a:endParaRPr/>
          </a:p>
          <a:p>
            <a:pPr indent="0" lvl="0" marL="0" rtl="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t/>
            </a:r>
            <a:endParaRPr sz="800">
              <a:latin typeface="Cambria"/>
              <a:ea typeface="Cambria"/>
              <a:cs typeface="Cambria"/>
              <a:sym typeface="Cambria"/>
            </a:endParaRPr>
          </a:p>
          <a:p>
            <a:pPr indent="-277813" lvl="0" marL="45720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¿Sabemos rezar? ¿para qué sirve?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Orar cuando hay tanto que hacer, ¿no será perder el tiempo? 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¿Reconocemos que la oración es necesaria para nuestra vida de fe?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¿Me acuerdo de Dios solamente cuando estoy en un aprieto? ¿Verdaderamente Dios me escucha?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¿No hago oración porque no tengo tiempo? ¿No es el compromiso la mejor oración?</a:t>
            </a:r>
            <a:endParaRPr/>
          </a:p>
          <a:p>
            <a:pPr indent="-277813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“La mejor oración es el compromiso” “Hay que orar con la vida”, “todo puede ser oración”. Estas afirmaciones pueden tener una parte de certeza cuando critican una oración ajena a la vida, pero resultan erróneas y dañinas cuando pretenden justificar el abandono o la supresión de la oración. ¿Qué piensas?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Rezar ¿no es hablar con uno mismo? ¿Con quién hablamos en la oración? 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¿Qué estamos haciendo realmente cuando rezamos?</a:t>
            </a:r>
            <a:endParaRPr/>
          </a:p>
          <a:p>
            <a:pPr indent="-277813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¿Hacia dónde nos conduce la oración?</a:t>
            </a:r>
            <a:endParaRPr/>
          </a:p>
          <a:p>
            <a:pPr indent="-50800" lvl="0" marL="228600" rtl="0" algn="just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01" name="Google Shape;20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93725" y="0"/>
            <a:ext cx="3598275" cy="6858000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202" name="Google Shape;202;p27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/>
          <p:nvPr/>
        </p:nvSpPr>
        <p:spPr>
          <a:xfrm>
            <a:off x="9111919" y="5773283"/>
            <a:ext cx="276498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s-ES" sz="1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(José María Rodríguez Olaizola, sj)</a:t>
            </a:r>
            <a:endParaRPr/>
          </a:p>
        </p:txBody>
      </p:sp>
      <p:pic>
        <p:nvPicPr>
          <p:cNvPr id="208" name="Google Shape;20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64296" y="295317"/>
            <a:ext cx="5794901" cy="6162044"/>
          </a:xfrm>
          <a:prstGeom prst="ellipse">
            <a:avLst/>
          </a:prstGeom>
          <a:noFill/>
          <a:ln>
            <a:noFill/>
          </a:ln>
        </p:spPr>
      </p:pic>
      <p:sp>
        <p:nvSpPr>
          <p:cNvPr id="209" name="Google Shape;209;p28"/>
          <p:cNvSpPr txBox="1"/>
          <p:nvPr/>
        </p:nvSpPr>
        <p:spPr>
          <a:xfrm>
            <a:off x="614477" y="1049369"/>
            <a:ext cx="4692317" cy="13388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Orar es perderse en un silencio habitado.</a:t>
            </a:r>
            <a:endParaRPr/>
          </a:p>
          <a:p>
            <a:pPr indent="0" lvl="0" marL="0" marR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escuchar, anhelando la voz amiga.</a:t>
            </a:r>
            <a:endParaRPr/>
          </a:p>
          <a:p>
            <a:pPr indent="0" lvl="0" marL="0" marR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confiar, más allá de la eficacia y el método.</a:t>
            </a:r>
            <a:endParaRPr/>
          </a:p>
          <a:p>
            <a:pPr indent="0" lvl="0" marL="0" marR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pelear contra los propios demonios</a:t>
            </a:r>
            <a:r>
              <a:rPr b="1"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/>
          </a:p>
        </p:txBody>
      </p:sp>
      <p:sp>
        <p:nvSpPr>
          <p:cNvPr id="210" name="Google Shape;210;p28"/>
          <p:cNvSpPr txBox="1"/>
          <p:nvPr/>
        </p:nvSpPr>
        <p:spPr>
          <a:xfrm>
            <a:off x="6945365" y="1049369"/>
            <a:ext cx="4632158" cy="1308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Orar es mirarse a un espejo distinto.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amar una caricia intangible.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hacerse niño en los anhelos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y volcar lo frágil en un concierto sin música.</a:t>
            </a:r>
            <a:endParaRPr/>
          </a:p>
        </p:txBody>
      </p:sp>
      <p:sp>
        <p:nvSpPr>
          <p:cNvPr id="211" name="Google Shape;211;p28"/>
          <p:cNvSpPr txBox="1"/>
          <p:nvPr/>
        </p:nvSpPr>
        <p:spPr>
          <a:xfrm>
            <a:off x="6945365" y="4088933"/>
            <a:ext cx="4758841" cy="1308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Orar es bailar con la niebla.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darle libertad a Dios,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para cantar o callar, para llamar o esperar.</a:t>
            </a:r>
            <a:endParaRPr/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Orar es recordar de otro modo.</a:t>
            </a:r>
            <a:endParaRPr/>
          </a:p>
        </p:txBody>
      </p:sp>
      <p:sp>
        <p:nvSpPr>
          <p:cNvPr id="212" name="Google Shape;212;p28"/>
          <p:cNvSpPr txBox="1"/>
          <p:nvPr/>
        </p:nvSpPr>
        <p:spPr>
          <a:xfrm>
            <a:off x="112541" y="4088933"/>
            <a:ext cx="5306794" cy="1308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Orar es jugarse la vida a una promesa.</a:t>
            </a:r>
            <a:endParaRPr/>
          </a:p>
          <a:p>
            <a:pPr indent="0" lvl="0" marL="0" marR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hacer silencio para que se llene de música.</a:t>
            </a:r>
            <a:endParaRPr/>
          </a:p>
          <a:p>
            <a:pPr indent="0" lvl="0" marL="0" marR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confiar en lo prometido más allá de las evidencias.</a:t>
            </a:r>
            <a:endParaRPr/>
          </a:p>
          <a:p>
            <a:pPr indent="0" lvl="0" marL="0" marR="0" rtl="0" algn="r">
              <a:spcBef>
                <a:spcPts val="60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Es jugarse el tiempo sin comodín ni garantías</a:t>
            </a:r>
            <a:r>
              <a:rPr b="1" lang="es-ES" sz="1600">
                <a:solidFill>
                  <a:srgbClr val="990000"/>
                </a:solidFill>
                <a:latin typeface="Trebuchet MS"/>
                <a:ea typeface="Trebuchet MS"/>
                <a:cs typeface="Trebuchet MS"/>
                <a:sym typeface="Trebuchet MS"/>
              </a:rPr>
              <a:t>.</a:t>
            </a:r>
            <a:endParaRPr/>
          </a:p>
        </p:txBody>
      </p:sp>
      <p:sp>
        <p:nvSpPr>
          <p:cNvPr id="213" name="Google Shape;213;p28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16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ctrTitle"/>
          </p:nvPr>
        </p:nvSpPr>
        <p:spPr>
          <a:xfrm>
            <a:off x="1026694" y="204841"/>
            <a:ext cx="11165305" cy="14314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4C5B"/>
              </a:buClr>
              <a:buSzPts val="7000"/>
              <a:buFont typeface="Eater"/>
              <a:buNone/>
            </a:pPr>
            <a:r>
              <a:rPr b="1" lang="es-ES" sz="7000">
                <a:solidFill>
                  <a:srgbClr val="304C5B"/>
                </a:solidFill>
                <a:latin typeface="Eater"/>
                <a:ea typeface="Eater"/>
                <a:cs typeface="Eater"/>
                <a:sym typeface="Eater"/>
              </a:rPr>
              <a:t>Nosotros somos tres. Tú eres tres.</a:t>
            </a:r>
            <a:r>
              <a:rPr lang="es-ES" sz="7200">
                <a:solidFill>
                  <a:srgbClr val="C89400"/>
                </a:solidFill>
                <a:latin typeface="Corben"/>
                <a:ea typeface="Corben"/>
                <a:cs typeface="Corben"/>
                <a:sym typeface="Corben"/>
              </a:rPr>
              <a:t> </a:t>
            </a:r>
            <a:br>
              <a:rPr lang="es-ES" sz="7200">
                <a:solidFill>
                  <a:srgbClr val="C89400"/>
                </a:solidFill>
                <a:latin typeface="Corben"/>
                <a:ea typeface="Corben"/>
                <a:cs typeface="Corben"/>
                <a:sym typeface="Corben"/>
              </a:rPr>
            </a:br>
            <a:r>
              <a:rPr b="1" lang="es-ES" sz="4000">
                <a:solidFill>
                  <a:srgbClr val="304C5B"/>
                </a:solidFill>
                <a:latin typeface="Eater"/>
                <a:ea typeface="Eater"/>
                <a:cs typeface="Eater"/>
                <a:sym typeface="Eater"/>
              </a:rPr>
              <a:t>Extraído del libro "El canto del pájaro"</a:t>
            </a:r>
            <a:endParaRPr/>
          </a:p>
        </p:txBody>
      </p:sp>
      <p:pic>
        <p:nvPicPr>
          <p:cNvPr id="97" name="Google Shape;9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39505" y="1508288"/>
            <a:ext cx="6912990" cy="5184743"/>
          </a:xfrm>
          <a:prstGeom prst="ellipse">
            <a:avLst/>
          </a:prstGeom>
          <a:noFill/>
          <a:ln>
            <a:noFill/>
          </a:ln>
        </p:spPr>
      </p:pic>
      <p:sp>
        <p:nvSpPr>
          <p:cNvPr id="98" name="Google Shape;98;p14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10800000">
            <a:off x="11183815" y="438664"/>
            <a:ext cx="394482" cy="810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620" y="244398"/>
            <a:ext cx="5845129" cy="410566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/>
          <p:nvPr/>
        </p:nvSpPr>
        <p:spPr>
          <a:xfrm>
            <a:off x="6095749" y="569101"/>
            <a:ext cx="5747975" cy="36008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TEXTO DE REFERENCIA (Lc 11, 1-4; 9-10)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452438" lvl="0" marL="0" marR="0" rtl="0" algn="just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i="1"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Una vez que estaba Jesús orando en cierto lugar, cuando terminó, uno de sus discípulos le dijo: «Señor, enséñanos a orar, como Juan enseñó a sus discípulos». Él les dijo: «Cuando oréis, decid: “Padre, santificado sea tu nombre, venga tu reino, danos cada día nuestro pan cotidiano, perdónanos nuestros pecados, porque también nosotros perdonamos a todo el que nos debe, y no nos dejes caer en tentación”». Pues yo os digo a vosotros: pedid y se os dará, buscad y hallaréis, llamad y se os abrirá; porque todo el que pide recibe, y el que busca halla, y al que llama se le abre. 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452438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El mensaje de Jesús no se reduce a anunciar que está cerca el Reino de Dios y a llamar a la conversión.</a:t>
            </a:r>
            <a:endParaRPr b="1"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1765220" y="4674492"/>
            <a:ext cx="9944357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Jesús enseña sin medida</a:t>
            </a:r>
            <a:endParaRPr/>
          </a:p>
          <a:p>
            <a:pPr indent="-285750" lvl="0" marL="8032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Muchas de estas enseñanzas están reunidas en el llamado Sermón del Monte. </a:t>
            </a:r>
            <a:endParaRPr/>
          </a:p>
          <a:p>
            <a:pPr indent="-285750" lvl="0" marL="8032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Allí explicará a mucha gente la novedad del Reino de Dios que está a las puertas.</a:t>
            </a:r>
            <a:endParaRPr/>
          </a:p>
          <a:p>
            <a:pPr indent="-285750" lvl="0" marL="80327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✔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Fueron muchas las enseñanzas de Jesús, nos quedamos con una de las más importantes…</a:t>
            </a:r>
            <a:endParaRPr/>
          </a:p>
        </p:txBody>
      </p:sp>
      <p:sp>
        <p:nvSpPr>
          <p:cNvPr id="107" name="Google Shape;107;p15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/>
          <p:nvPr/>
        </p:nvSpPr>
        <p:spPr>
          <a:xfrm>
            <a:off x="554382" y="838879"/>
            <a:ext cx="10227076" cy="10048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JESÚS NOS ENSEÑA A ORAR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Jesús pasaba mucho tiempo predicando pero esto no le impedía dedicar largos momentos a orar.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05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 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25117" y="2192668"/>
            <a:ext cx="5295359" cy="3401049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14" name="Google Shape;114;p16"/>
          <p:cNvSpPr txBox="1"/>
          <p:nvPr/>
        </p:nvSpPr>
        <p:spPr>
          <a:xfrm>
            <a:off x="554382" y="1843769"/>
            <a:ext cx="5625037" cy="3847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ORACION EN NUESTRA VIDA</a:t>
            </a:r>
            <a:endParaRPr/>
          </a:p>
          <a:p>
            <a:pPr indent="-198438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oración no es algo sobreañadido, sino propio o connatural a la vida cristiana. </a:t>
            </a:r>
            <a:endParaRPr/>
          </a:p>
          <a:p>
            <a:pPr indent="-198438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parte de la identidad cristiana.</a:t>
            </a:r>
            <a:endParaRPr/>
          </a:p>
          <a:p>
            <a:pPr indent="-198438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una práctica.</a:t>
            </a:r>
            <a:endParaRPr/>
          </a:p>
          <a:p>
            <a:pPr indent="-198438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Cada forma de vida cristiana tiene también un modo de oración (movimientos, carismas...).</a:t>
            </a:r>
            <a:endParaRPr/>
          </a:p>
          <a:p>
            <a:pPr indent="-198438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distintas etapas de la vida tienen su reflejo en la oración (edad, etapas de la vida...).</a:t>
            </a:r>
            <a:endParaRPr/>
          </a:p>
          <a:p>
            <a:pPr indent="-198438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Las diferentes situaciones de la vida influyen en la oración (la noche oscura o desde el día cuando la luz invade todo).</a:t>
            </a:r>
            <a:endParaRPr/>
          </a:p>
        </p:txBody>
      </p:sp>
      <p:sp>
        <p:nvSpPr>
          <p:cNvPr id="115" name="Google Shape;115;p16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/>
          <p:nvPr/>
        </p:nvSpPr>
        <p:spPr>
          <a:xfrm>
            <a:off x="2341369" y="2936198"/>
            <a:ext cx="2647487" cy="1539549"/>
          </a:xfrm>
          <a:prstGeom prst="ellipse">
            <a:avLst/>
          </a:prstGeom>
          <a:solidFill>
            <a:schemeClr val="accent5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487197" y="418688"/>
            <a:ext cx="6433367" cy="6094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ORACION Y EL CRISTIANO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Jesús valora profundamente la oración.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Y así reza en muchos momentos de su vida, en los momentos más importantes de su vida.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Jesús, como Hijo de Dios, atiende al que le suplica, al que pide su ayuda y siempre escucha.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Nos enseña que Dios nos escucha siempre.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Jesús no solo ora Él sino que insiste a sus discípulos en la necesidad de hacerlo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								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		                                         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Nos enseña cómo ha de ser nuestra oración.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el diálogo del cristiano con Jesucristo. </a:t>
            </a:r>
            <a:endParaRPr/>
          </a:p>
          <a:p>
            <a:pPr indent="0" lvl="0" marL="355600" marR="0" rtl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La oración, entonces, cuando hay confianza, surge espontáneamente y no termina nunca.</a:t>
            </a:r>
            <a:endParaRPr/>
          </a:p>
          <a:p>
            <a:pPr indent="-241300" lvl="0" marL="342900" marR="0" rtl="0" algn="just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241300" lvl="0" marL="342900" marR="0" rtl="0" algn="just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27016" y="1051560"/>
            <a:ext cx="4257335" cy="4754880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23" name="Google Shape;123;p17"/>
          <p:cNvSpPr txBox="1"/>
          <p:nvPr/>
        </p:nvSpPr>
        <p:spPr>
          <a:xfrm>
            <a:off x="2736316" y="3339966"/>
            <a:ext cx="225254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paz con el hermano,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 forma discreta y 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por todos. </a:t>
            </a:r>
            <a:endParaRPr sz="16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idx="1" type="body"/>
          </p:nvPr>
        </p:nvSpPr>
        <p:spPr>
          <a:xfrm>
            <a:off x="193964" y="399773"/>
            <a:ext cx="7195127" cy="30066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rPr b="1" lang="es-ES" sz="1500">
                <a:latin typeface="Cambria"/>
                <a:ea typeface="Cambria"/>
                <a:cs typeface="Cambria"/>
                <a:sym typeface="Cambria"/>
              </a:rPr>
              <a:t>JESUS NOS ENSEÑA QUÉ DECIR </a:t>
            </a:r>
            <a:endParaRPr sz="15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Rezar como hijos. Pero ¿qué decir? </a:t>
            </a:r>
            <a:endParaRPr/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Y Jesús enseña el Padrenuestro, la oración más perfecta salida de labios humanos.</a:t>
            </a:r>
            <a:endParaRPr/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Lo primero pedir con actitud humilde.</a:t>
            </a:r>
            <a:endParaRPr/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Reconocer nuestra debilidad, la propia verdad de criaturas necesitadas y que no podemos solos. </a:t>
            </a:r>
            <a:endParaRPr/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Dirigirnos a ese Padre como hijos necesitados que no desoye nunca nuestras súplicas. </a:t>
            </a:r>
            <a:endParaRPr/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Cuando descubrimos la necesidad innata de Dios, nuestra vida cobra una nueva orientación.</a:t>
            </a:r>
            <a:endParaRPr/>
          </a:p>
          <a:p>
            <a:pPr indent="-228600" lvl="0" marL="53975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</a:pPr>
            <a:r>
              <a:rPr lang="es-ES" sz="1500">
                <a:latin typeface="Cambria"/>
                <a:ea typeface="Cambria"/>
                <a:cs typeface="Cambria"/>
                <a:sym typeface="Cambria"/>
              </a:rPr>
              <a:t>Y en la oración por excelencia que nos enseña el propio “Maestro” pedimos:</a:t>
            </a:r>
            <a:endParaRPr/>
          </a:p>
        </p:txBody>
      </p:sp>
      <p:sp>
        <p:nvSpPr>
          <p:cNvPr id="130" name="Google Shape;130;p18"/>
          <p:cNvSpPr/>
          <p:nvPr/>
        </p:nvSpPr>
        <p:spPr>
          <a:xfrm>
            <a:off x="2007900" y="4370340"/>
            <a:ext cx="3112759" cy="2403909"/>
          </a:xfrm>
          <a:prstGeom prst="ellipse">
            <a:avLst/>
          </a:prstGeom>
          <a:gradFill>
            <a:gsLst>
              <a:gs pos="0">
                <a:srgbClr val="91B4BD"/>
              </a:gs>
              <a:gs pos="50000">
                <a:srgbClr val="81ADB8"/>
              </a:gs>
              <a:gs pos="100000">
                <a:srgbClr val="6F9AA5"/>
              </a:gs>
            </a:gsLst>
            <a:lin ang="5400000" scaled="0"/>
          </a:gradFill>
          <a:ln>
            <a:noFill/>
          </a:ln>
          <a:effectLst>
            <a:outerShdw blurRad="57150" rotWithShape="0" algn="ctr" dir="5400000" dist="19050">
              <a:srgbClr val="000000">
                <a:alpha val="6274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2523538" y="4556633"/>
            <a:ext cx="2671011" cy="2031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gloria de Dios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El Reino de Dios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voluntad de Dios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Por las necesidades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El perdón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Superar la tentación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✔"/>
            </a:pPr>
            <a:r>
              <a:rPr lang="es-ES" sz="16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liberación del mal</a:t>
            </a:r>
            <a:endParaRPr/>
          </a:p>
          <a:p>
            <a:pPr indent="0" lvl="1" marL="4572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2" name="Google Shape;132;p18"/>
          <p:cNvSpPr/>
          <p:nvPr/>
        </p:nvSpPr>
        <p:spPr>
          <a:xfrm>
            <a:off x="7450511" y="4794440"/>
            <a:ext cx="4435901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 LA ACTITUD DE HIJO ANTE UN PADRE BUENO Y MISERICORDIOSO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QUE RESPETA TU LIBERTAD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Y NUNCA DEJA DE AYUDARTE, </a:t>
            </a:r>
            <a:endParaRPr b="1"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MÁS AÚN SI SE LO PIDES</a:t>
            </a: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6449" y="726317"/>
            <a:ext cx="3644023" cy="3644023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34" name="Google Shape;134;p18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>
            <p:ph idx="1" type="body"/>
          </p:nvPr>
        </p:nvSpPr>
        <p:spPr>
          <a:xfrm>
            <a:off x="542611" y="618260"/>
            <a:ext cx="7103254" cy="466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LA ORACION: TRATO DE AMISTAD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t/>
            </a:r>
            <a:endParaRPr sz="800">
              <a:latin typeface="Cambria"/>
              <a:ea typeface="Cambria"/>
              <a:cs typeface="Cambria"/>
              <a:sym typeface="Cambria"/>
            </a:endParaRPr>
          </a:p>
          <a:p>
            <a:pPr indent="0" lvl="0" marL="452438" rtl="0" algn="ctr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800000"/>
              </a:buClr>
              <a:buSzPts val="2000"/>
              <a:buNone/>
            </a:pPr>
            <a:r>
              <a:rPr b="1" i="1" lang="es-ES" sz="2000">
                <a:solidFill>
                  <a:srgbClr val="800000"/>
                </a:solidFill>
                <a:latin typeface="Cambria"/>
                <a:ea typeface="Cambria"/>
                <a:cs typeface="Cambria"/>
                <a:sym typeface="Cambria"/>
              </a:rPr>
              <a:t>“Orar es tratar de amistad estando muchas veces tratando a solas con quien sabemos nos ama”</a:t>
            </a:r>
            <a:endParaRPr b="1" sz="2000">
              <a:solidFill>
                <a:srgbClr val="8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t/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Esta frase de Teresa de Jesús nos abre a un mundo nuevo.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Nos invita a vivir una verdadera amistad con Cristo. 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Cristo nos espera en el interior de nuestro corazón y nos llama porque nos ama. 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Orar nos introduce en la hondura de este amor.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Para Teresa de Jesús, la oración es un encuentro personal con Cristo.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Con </a:t>
            </a: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“Determinada determinación”.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Orar es buscar la verdad, buscar el plan de Dios sobre mí.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La oración es una bendición, como el Magníficat de María.</a:t>
            </a:r>
            <a:endParaRPr/>
          </a:p>
          <a:p>
            <a:pPr indent="0" lvl="0" marL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La oración es discernimiento y “vocación”, respuesta a Alguien que me llama y que me espera. </a:t>
            </a:r>
            <a:endParaRPr/>
          </a:p>
        </p:txBody>
      </p:sp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01367" y="618260"/>
            <a:ext cx="3948506" cy="4827947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41" name="Google Shape;141;p19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/>
          <p:nvPr/>
        </p:nvSpPr>
        <p:spPr>
          <a:xfrm>
            <a:off x="7394863" y="2871675"/>
            <a:ext cx="4156026" cy="1712230"/>
          </a:xfrm>
          <a:prstGeom prst="teardrop">
            <a:avLst>
              <a:gd fmla="val 100000" name="adj"/>
            </a:avLst>
          </a:prstGeom>
          <a:solidFill>
            <a:schemeClr val="accent5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20"/>
          <p:cNvSpPr/>
          <p:nvPr/>
        </p:nvSpPr>
        <p:spPr>
          <a:xfrm>
            <a:off x="4822256" y="4777206"/>
            <a:ext cx="7099032" cy="1493722"/>
          </a:xfrm>
          <a:prstGeom prst="rect">
            <a:avLst/>
          </a:prstGeom>
          <a:gradFill>
            <a:gsLst>
              <a:gs pos="0">
                <a:srgbClr val="7AA1B7"/>
              </a:gs>
              <a:gs pos="50000">
                <a:srgbClr val="6498B2"/>
              </a:gs>
              <a:gs pos="100000">
                <a:srgbClr val="5486A1"/>
              </a:gs>
            </a:gsLst>
            <a:lin ang="5400000" scaled="0"/>
          </a:gradFill>
          <a:ln cap="flat" cmpd="sng" w="9525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0"/>
          <p:cNvSpPr txBox="1"/>
          <p:nvPr>
            <p:ph idx="1" type="body"/>
          </p:nvPr>
        </p:nvSpPr>
        <p:spPr>
          <a:xfrm>
            <a:off x="4186988" y="699377"/>
            <a:ext cx="7734300" cy="3199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b="1" lang="es-ES" sz="1600">
                <a:latin typeface="Cambria"/>
                <a:ea typeface="Cambria"/>
                <a:cs typeface="Cambria"/>
                <a:sym typeface="Cambria"/>
              </a:rPr>
              <a:t>LA ORACION: TRATO FAMILIAR CON DIOS</a:t>
            </a:r>
            <a:endParaRPr sz="16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San Alfonso Mª de Liguori nos dirá:</a:t>
            </a:r>
            <a:endParaRPr/>
          </a:p>
          <a:p>
            <a:pPr indent="35560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i="1" lang="es-ES" sz="1600">
                <a:latin typeface="Cambria"/>
                <a:ea typeface="Cambria"/>
                <a:cs typeface="Cambria"/>
                <a:sym typeface="Cambria"/>
              </a:rPr>
              <a:t>“En este mundo no hay amigo, ni hermano, ni padre, ni esposo ni enamorado que te amen más que el Señor… Toma, pues la costumbre de hablarle a solas, familiarmente, con amor y confianza, como el amigo querido y leal ama y conversa con su amigo… 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Así la oración es permanente: Dios ni se molesta ni se cansa.</a:t>
            </a:r>
            <a:endParaRPr/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s-ES" sz="1600">
                <a:latin typeface="Cambria"/>
                <a:ea typeface="Cambria"/>
                <a:cs typeface="Cambria"/>
                <a:sym typeface="Cambria"/>
              </a:rPr>
              <a:t>En la oración expresamos sentimientos con libertad y confianza pidiendo:</a:t>
            </a:r>
            <a:endParaRPr/>
          </a:p>
          <a:p>
            <a:pPr indent="-107950" lvl="2" marL="1143000" rtl="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t/>
            </a:r>
            <a:endParaRPr sz="19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</a:pPr>
            <a:r>
              <a:rPr lang="es-ES" sz="1900">
                <a:latin typeface="Cambria"/>
                <a:ea typeface="Cambria"/>
                <a:cs typeface="Cambria"/>
                <a:sym typeface="Cambria"/>
              </a:rPr>
              <a:t>		</a:t>
            </a:r>
            <a:endParaRPr/>
          </a:p>
        </p:txBody>
      </p:sp>
      <p:sp>
        <p:nvSpPr>
          <p:cNvPr id="149" name="Google Shape;149;p20"/>
          <p:cNvSpPr txBox="1"/>
          <p:nvPr/>
        </p:nvSpPr>
        <p:spPr>
          <a:xfrm>
            <a:off x="4808219" y="4820505"/>
            <a:ext cx="7099031" cy="1354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La oración es una gracia, un don que Dios nos da a todo y es una disposición individual, una respuesta de quien quiere salvarse. </a:t>
            </a:r>
            <a:endParaRPr/>
          </a:p>
          <a:p>
            <a:pPr indent="0" lvl="0" marL="0" marR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Requiere de práctica y disciplina. </a:t>
            </a:r>
            <a:endParaRPr/>
          </a:p>
          <a:p>
            <a:pPr indent="0" lvl="0" marL="0" marR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El fin de la oración para San Alfonso es lograr la propia salvación.</a:t>
            </a:r>
            <a:endParaRPr/>
          </a:p>
        </p:txBody>
      </p:sp>
      <p:sp>
        <p:nvSpPr>
          <p:cNvPr id="150" name="Google Shape;150;p20"/>
          <p:cNvSpPr txBox="1"/>
          <p:nvPr/>
        </p:nvSpPr>
        <p:spPr>
          <a:xfrm>
            <a:off x="6747142" y="2991442"/>
            <a:ext cx="4765626" cy="124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2" marL="9144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consuelo</a:t>
            </a:r>
            <a:r>
              <a:rPr b="0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en las dificultades, </a:t>
            </a:r>
            <a:endParaRPr/>
          </a:p>
          <a:p>
            <a:pPr indent="0" lvl="2" marL="9144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gratitud </a:t>
            </a:r>
            <a:r>
              <a:rPr b="0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en las alegrías, </a:t>
            </a:r>
            <a:endParaRPr/>
          </a:p>
          <a:p>
            <a:pPr indent="0" lvl="2" marL="9144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perdón</a:t>
            </a:r>
            <a:r>
              <a:rPr b="0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en las infidelidades </a:t>
            </a:r>
            <a:endParaRPr/>
          </a:p>
          <a:p>
            <a:pPr indent="0" lvl="2" marL="91440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confianza</a:t>
            </a:r>
            <a:r>
              <a:rPr b="0" i="0" lang="es-ES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en las necesidades</a:t>
            </a:r>
            <a:r>
              <a:rPr b="0" i="0" lang="es-E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.</a:t>
            </a:r>
            <a:endParaRPr/>
          </a:p>
        </p:txBody>
      </p:sp>
      <p:pic>
        <p:nvPicPr>
          <p:cNvPr id="151" name="Google Shape;15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069" y="699377"/>
            <a:ext cx="3061852" cy="5475345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52" name="Google Shape;152;p20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"/>
          <p:cNvSpPr txBox="1"/>
          <p:nvPr>
            <p:ph idx="1" type="body"/>
          </p:nvPr>
        </p:nvSpPr>
        <p:spPr>
          <a:xfrm>
            <a:off x="5053012" y="999834"/>
            <a:ext cx="6542124" cy="5614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es-ES" sz="1800">
                <a:latin typeface="Cambria"/>
                <a:ea typeface="Cambria"/>
                <a:cs typeface="Cambria"/>
                <a:sym typeface="Cambria"/>
              </a:rPr>
              <a:t>“CONSEJOS” PARA LA ORACIÓN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La práctica de la oración ha de ser continua, constante.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Como camino de amistad requiere tiempo y esfuerzo.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Es más cuestión de corazón que de cabeza.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Es manifestar los sentimientos y perseverar en ellos.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Estar abiertos a escuchar lo que Dios nos dice.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Supone una fe viva en Dios que quiere comunicarse conmigo. 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Entre Dios y yo no puede haber “postureo”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Él nos conoce a veces mejor que nosotros mismos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La oración es nuestra respuesta a Dios quien nos habla.</a:t>
            </a:r>
            <a:endParaRPr/>
          </a:p>
          <a:p>
            <a:pPr indent="-22860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latin typeface="Cambria"/>
                <a:ea typeface="Cambria"/>
                <a:cs typeface="Cambria"/>
                <a:sym typeface="Cambria"/>
              </a:rPr>
              <a:t>No es  un intercambio de palabras.</a:t>
            </a:r>
            <a:endParaRPr sz="2000"/>
          </a:p>
        </p:txBody>
      </p:sp>
      <p:pic>
        <p:nvPicPr>
          <p:cNvPr id="158" name="Google Shape;15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1705" y="744717"/>
            <a:ext cx="3654625" cy="5368565"/>
          </a:xfrm>
          <a:prstGeom prst="rect">
            <a:avLst/>
          </a:prstGeom>
          <a:noFill/>
          <a:ln>
            <a:noFill/>
          </a:ln>
          <a:effectLst>
            <a:outerShdw blurRad="190500" rotWithShape="0" algn="tl">
              <a:srgbClr val="000000">
                <a:alpha val="69803"/>
              </a:srgbClr>
            </a:outerShdw>
          </a:effectLst>
        </p:spPr>
      </p:pic>
      <p:sp>
        <p:nvSpPr>
          <p:cNvPr id="159" name="Google Shape;159;p21"/>
          <p:cNvSpPr txBox="1"/>
          <p:nvPr/>
        </p:nvSpPr>
        <p:spPr>
          <a:xfrm>
            <a:off x="417095" y="6320589"/>
            <a:ext cx="1042737" cy="3724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Violeta">
      <a:dk1>
        <a:srgbClr val="000000"/>
      </a:dk1>
      <a:lt1>
        <a:srgbClr val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