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EmZ6euI7EzckEiEgnnpFNAtVC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1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Google Shape;24;p13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" name="Google Shape;25;p13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6" name="Google Shape;26;p1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7" name="Google Shape;27;p13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Google Shape;28;p1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3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0" name="Google Shape;30;p13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1" name="Google Shape;31;p13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2" name="Google Shape;32;p13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3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13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03" name="Google Shape;103;p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23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 b="0" i="0" u="none" strike="noStrike" cap="non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2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4" name="Google Shape;114;p25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18" name="Google Shape;118;p25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25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3" name="Google Shape;123;p26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7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8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6" name="Google Shape;136;p2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21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1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" name="Google Shape;8;p1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9" name="Google Shape;9;p12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12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1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2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12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12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1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2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1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rebuchet MS"/>
              <a:buNone/>
            </a:pPr>
            <a:r>
              <a:rPr lang="es-ES" sz="3200"/>
              <a:t>LA COMUNIDAD</a:t>
            </a:r>
            <a:endParaRPr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⮚"/>
            </a:pPr>
            <a:r>
              <a:rPr lang="es-ES"/>
              <a:t>UNA COMUNIDAD CRISTIANA DEBE PROCURAR:</a:t>
            </a:r>
            <a:br>
              <a:rPr lang="es-ES"/>
            </a:br>
            <a:r>
              <a:rPr lang="es-ES"/>
              <a:t/>
            </a:r>
            <a:br>
              <a:rPr lang="es-ES"/>
            </a:br>
            <a:r>
              <a:rPr lang="es-ES" sz="2800"/>
              <a:t>SER LUGAR DE ACOGIDA</a:t>
            </a:r>
            <a:br>
              <a:rPr lang="es-ES" sz="2800"/>
            </a:br>
            <a:r>
              <a:rPr lang="es-ES" sz="2800"/>
              <a:t>PROPORCIONAR SENTIDO DE PERTENENCIA</a:t>
            </a:r>
            <a:br>
              <a:rPr lang="es-ES" sz="2800"/>
            </a:br>
            <a:r>
              <a:rPr lang="es-ES" sz="2800"/>
              <a:t>TRABAJAR JUNTOS EN FINES, PROYECTOS Y EN MISIÓN</a:t>
            </a:r>
            <a:br>
              <a:rPr lang="es-ES" sz="2800"/>
            </a:br>
            <a:r>
              <a:rPr lang="es-ES" sz="2800"/>
              <a:t>CON ESPÍRITU DE SERVICIO</a:t>
            </a:r>
            <a:br>
              <a:rPr lang="es-ES" sz="2800"/>
            </a:br>
            <a:r>
              <a:rPr lang="es-ES" sz="2800"/>
              <a:t>DESDE:</a:t>
            </a:r>
            <a:br>
              <a:rPr lang="es-ES" sz="2800"/>
            </a:br>
            <a:r>
              <a:rPr lang="es-ES" sz="2800"/>
              <a:t>-EL PERDÓN</a:t>
            </a:r>
            <a:br>
              <a:rPr lang="es-ES" sz="2800"/>
            </a:br>
            <a:r>
              <a:rPr lang="es-ES" sz="2800"/>
              <a:t>-LA PACIENCIA</a:t>
            </a:r>
            <a:br>
              <a:rPr lang="es-ES" sz="2800"/>
            </a:br>
            <a:r>
              <a:rPr lang="es-ES" sz="2800"/>
              <a:t>-LA CONFIANZA, EL COMPARTIR</a:t>
            </a:r>
            <a:br>
              <a:rPr lang="es-ES" sz="2800"/>
            </a:br>
            <a:r>
              <a:rPr lang="es-ES" sz="2800"/>
              <a:t>-EL RESPETO A LA DIGNIDAD DE LA PERSONA</a:t>
            </a:r>
            <a:br>
              <a:rPr lang="es-ES" sz="2800"/>
            </a:br>
            <a:r>
              <a:rPr lang="es-ES" sz="2800"/>
              <a:t>-LA SINODALIDAD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ES"/>
              <a:t>LA COMUNIDAD EN UNA PARROQUIA REDENTORISTA</a:t>
            </a:r>
            <a:endParaRPr/>
          </a:p>
        </p:txBody>
      </p:sp>
      <p:sp>
        <p:nvSpPr>
          <p:cNvPr id="196" name="Google Shape;196;p11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LA PARROQUIA ES COMUNIDAD DE COMUNIDADES, DECIDIDAMENTE MISIONERA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UNGIDA POR EL CARISMA DE LA REDENCIÓN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CON ESPÍRITU AUDAZ Y MISIONERO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EN COMUNIÓN CON LA DIÓCESIS PARA PROMOVER EFECTO MULTIPLICADOR. SIN PERDER LA IDENTIDAD.</a:t>
            </a:r>
            <a:endParaRPr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s-ES" b="1" u="sng"/>
              <a:t>LA TAREA DE TODO REDENTORISTA EN UNA PARROQUIA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FUNCIÓN KERIGMÁTICA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DEBE CONOCER LOS CARISMAS DE CADA PERSONA Y FOMENTARLOS.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PROMOVER LOS MINISTERIOS LAICALES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LLEGAR A TODOS</a:t>
            </a:r>
            <a:endParaRPr/>
          </a:p>
          <a:p>
            <a:pPr marL="342900" lvl="0" indent="-251459" algn="just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42900" lvl="0" indent="-251459" algn="just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ES"/>
              <a:t>EL DIOS DE JESUCRISTO, LA MEJOR COMUNIDAD</a:t>
            </a:r>
            <a:endParaRPr/>
          </a:p>
        </p:txBody>
      </p:sp>
      <p:sp>
        <p:nvSpPr>
          <p:cNvPr id="149" name="Google Shape;149;p2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ct val="79999"/>
              <a:buFont typeface="Noto Sans Symbols"/>
              <a:buChar char="▪"/>
            </a:pPr>
            <a:r>
              <a:rPr lang="es-ES"/>
              <a:t>DIOS CREA A LA PERSONA HUMANA: HOMBRE Y MUJER, A SU IMAGEN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Font typeface="Noto Sans Symbols"/>
              <a:buChar char="▪"/>
            </a:pPr>
            <a:r>
              <a:rPr lang="es-ES"/>
              <a:t>IGUALES Y DISTINTOS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Font typeface="Noto Sans Symbols"/>
              <a:buChar char="▪"/>
            </a:pPr>
            <a:r>
              <a:rPr lang="es-ES"/>
              <a:t>COMO EL MISMO DIOS DE JESÚS: 3 PERSONAS, IGUALES Y DISTINTAS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Font typeface="Noto Sans Symbols"/>
              <a:buChar char="▪"/>
            </a:pPr>
            <a:r>
              <a:rPr lang="es-ES"/>
              <a:t>CON FUNCIONES DISTINTAS, PERO….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Font typeface="Noto Sans Symbols"/>
              <a:buChar char="▪"/>
            </a:pPr>
            <a:r>
              <a:rPr lang="es-ES"/>
              <a:t>EN COMUNIÓN DE VIDA Y PROYECTOS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ES"/>
              <a:t> UNIDOS EN EL AMOR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ES"/>
              <a:t>EN LA ENTREGA MUTUA  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s-ES"/>
              <a:t>EN LA PARTICIPACIÓN, EN COMUNIÓN</a:t>
            </a:r>
            <a:endParaRPr/>
          </a:p>
          <a:p>
            <a:pPr marL="342900" lvl="0" indent="-258318" algn="l" rtl="0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rPr lang="es-ES" b="1"/>
              <a:t>LA MEJOR REFERENCIA PARA LA COMUNIDAD CRISTIANA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r>
              <a:rPr lang="es-ES"/>
              <a:t>       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"/>
          <p:cNvSpPr txBox="1">
            <a:spLocks noGrp="1"/>
          </p:cNvSpPr>
          <p:nvPr>
            <p:ph type="title"/>
          </p:nvPr>
        </p:nvSpPr>
        <p:spPr>
          <a:xfrm>
            <a:off x="677334" y="609599"/>
            <a:ext cx="8596668" cy="5111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28571"/>
              <a:buFont typeface="Trebuchet MS"/>
              <a:buNone/>
            </a:pPr>
            <a:r>
              <a:rPr lang="es-ES"/>
              <a:t>LA PRIMITIVA COMUNIDAD CRISTIANA</a:t>
            </a:r>
            <a:br>
              <a:rPr lang="es-ES"/>
            </a:br>
            <a:r>
              <a:rPr lang="es-ES"/>
              <a:t/>
            </a:r>
            <a:br>
              <a:rPr lang="es-ES"/>
            </a:br>
            <a:r>
              <a:rPr lang="es-ES" sz="2800"/>
              <a:t>En los Hechos de los Apóstoles, la vida de la primera comunidad se agrupa en tres apartados:</a:t>
            </a:r>
            <a:br>
              <a:rPr lang="es-ES" sz="2800"/>
            </a:br>
            <a:r>
              <a:rPr lang="es-ES" sz="2800"/>
              <a:t/>
            </a:r>
            <a:br>
              <a:rPr lang="es-ES" sz="2800"/>
            </a:br>
            <a:r>
              <a:rPr lang="es-ES" sz="2800"/>
              <a:t>-En el interior de la comunidad</a:t>
            </a:r>
            <a:br>
              <a:rPr lang="es-ES" sz="2800"/>
            </a:br>
            <a:r>
              <a:rPr lang="es-ES" sz="2800"/>
              <a:t/>
            </a:r>
            <a:br>
              <a:rPr lang="es-ES" sz="2800"/>
            </a:br>
            <a:r>
              <a:rPr lang="es-ES" sz="2800"/>
              <a:t>-En su relación con Dios: La oración, los ritos y las celebraciones.</a:t>
            </a:r>
            <a:br>
              <a:rPr lang="es-ES" sz="2800"/>
            </a:br>
            <a:r>
              <a:rPr lang="es-ES" sz="2800"/>
              <a:t/>
            </a:r>
            <a:br>
              <a:rPr lang="es-ES" sz="2800"/>
            </a:br>
            <a:r>
              <a:rPr lang="es-ES" sz="2800"/>
              <a:t>-En su actividad hacia fuera.: la misión.</a:t>
            </a:r>
            <a:br>
              <a:rPr lang="es-ES" sz="2800"/>
            </a:br>
            <a:endParaRPr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rebuchet MS"/>
              <a:buNone/>
            </a:pPr>
            <a:r>
              <a:rPr lang="es-ES" sz="2700" b="1" u="sng"/>
              <a:t>Una comunidad de interior</a:t>
            </a:r>
            <a:r>
              <a:rPr lang="es-ES" sz="2700" u="sng"/>
              <a:t>:</a:t>
            </a:r>
            <a:br>
              <a:rPr lang="es-ES" sz="2700" u="sng"/>
            </a:br>
            <a:r>
              <a:rPr lang="es-ES" sz="2700"/>
              <a:t/>
            </a:r>
            <a:br>
              <a:rPr lang="es-ES" sz="2700"/>
            </a:br>
            <a:r>
              <a:rPr lang="es-ES" sz="2700"/>
              <a:t>- los once no se dispersaron, sino que estuvieron juntos en Jerusalén, </a:t>
            </a:r>
            <a:br>
              <a:rPr lang="es-ES" sz="2700"/>
            </a:br>
            <a:r>
              <a:rPr lang="es-ES" sz="2700"/>
              <a:t>-perseveraban en la oración con algunas mujeres, </a:t>
            </a:r>
            <a:br>
              <a:rPr lang="es-ES" sz="2700"/>
            </a:br>
            <a:r>
              <a:rPr lang="es-ES" sz="2700"/>
              <a:t>-con María la madre de Jesús y con los hermanos de este (Hch </a:t>
            </a:r>
            <a:r>
              <a:rPr lang="es-ES" sz="2700" b="1"/>
              <a:t>1,14).</a:t>
            </a:r>
            <a:br>
              <a:rPr lang="es-ES" sz="2700" b="1"/>
            </a:br>
            <a:r>
              <a:rPr lang="es-ES" sz="2700" b="1"/>
              <a:t/>
            </a:r>
            <a:br>
              <a:rPr lang="es-ES" sz="2700" b="1"/>
            </a:br>
            <a:r>
              <a:rPr lang="es-ES" sz="2700" b="1" u="sng"/>
              <a:t>En su relación con Dios</a:t>
            </a:r>
            <a:r>
              <a:rPr lang="es-ES" sz="2700" b="1"/>
              <a:t>:</a:t>
            </a:r>
            <a:br>
              <a:rPr lang="es-ES" sz="2700" b="1"/>
            </a:br>
            <a:r>
              <a:rPr lang="es-ES" sz="2700" b="1"/>
              <a:t/>
            </a:r>
            <a:br>
              <a:rPr lang="es-ES" sz="2700" b="1"/>
            </a:br>
            <a:r>
              <a:rPr lang="es-ES" sz="2700" b="1"/>
              <a:t>Las celebraciones</a:t>
            </a:r>
            <a:r>
              <a:rPr lang="es-ES" sz="2700"/>
              <a:t>.</a:t>
            </a:r>
            <a:r>
              <a:rPr lang="es-ES" sz="2800"/>
              <a:t> . Los apóstoles de Jesús se reunían el domingo —primer día de la semana— para partir el pan (Hch 20,7)</a:t>
            </a:r>
            <a:br>
              <a:rPr lang="es-ES" sz="2800"/>
            </a:br>
            <a:r>
              <a:rPr lang="es-ES" sz="2700" b="1"/>
              <a:t>La oración y los ritos</a:t>
            </a:r>
            <a:r>
              <a:rPr lang="es-ES" sz="2700"/>
              <a:t>, narra los hechos que to</a:t>
            </a:r>
            <a:br>
              <a:rPr lang="es-ES" sz="2700"/>
            </a:br>
            <a:r>
              <a:rPr lang="es-ES" sz="2700"/>
              <a:t>dos perseveraban en la enseñanza de los apóstoles y en la unión fraterna, y en las oraciones. (Hch 2, 42-4).</a:t>
            </a:r>
            <a:r>
              <a:rPr lang="es-ES"/>
              <a:t/>
            </a:r>
            <a:br>
              <a:rPr lang="es-ES"/>
            </a:b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 txBox="1">
            <a:spLocks noGrp="1"/>
          </p:cNvSpPr>
          <p:nvPr>
            <p:ph type="title"/>
          </p:nvPr>
        </p:nvSpPr>
        <p:spPr>
          <a:xfrm>
            <a:off x="914400" y="300445"/>
            <a:ext cx="8882116" cy="4767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ES"/>
              <a:t/>
            </a:r>
            <a:br>
              <a:rPr lang="es-ES"/>
            </a:br>
            <a:r>
              <a:rPr lang="es-ES" sz="2400" b="1" u="sng"/>
              <a:t>Fuera de la comunidad: LA MISIÓN</a:t>
            </a:r>
            <a:r>
              <a:rPr lang="es-ES" b="1" u="sng"/>
              <a:t/>
            </a:r>
            <a:br>
              <a:rPr lang="es-ES" b="1" u="sng"/>
            </a:br>
            <a:r>
              <a:rPr lang="es-ES"/>
              <a:t/>
            </a:r>
            <a:br>
              <a:rPr lang="es-ES"/>
            </a:br>
            <a:r>
              <a:rPr lang="es-ES"/>
              <a:t>-</a:t>
            </a:r>
            <a:r>
              <a:rPr lang="es-ES" sz="2500"/>
              <a:t>PREDICACIÓN EXPLÍCITA DE LA BUENA NOTICIA DEL EVANGELIO</a:t>
            </a:r>
            <a:br>
              <a:rPr lang="es-ES" sz="2500"/>
            </a:br>
            <a:r>
              <a:rPr lang="es-ES" sz="2500"/>
              <a:t/>
            </a:r>
            <a:br>
              <a:rPr lang="es-ES" sz="2500"/>
            </a:br>
            <a:r>
              <a:rPr lang="es-ES" sz="2500"/>
              <a:t>-Al principio fue solo para los judíos, pero después, iniciaron una misión hacia los demás pueblos cercanos.</a:t>
            </a:r>
            <a:br>
              <a:rPr lang="es-ES" sz="2500"/>
            </a:br>
            <a:endParaRPr sz="2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>
            <a:spLocks noGrp="1"/>
          </p:cNvSpPr>
          <p:nvPr>
            <p:ph type="title"/>
          </p:nvPr>
        </p:nvSpPr>
        <p:spPr>
          <a:xfrm>
            <a:off x="677334" y="609599"/>
            <a:ext cx="8596668" cy="5712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ES"/>
              <a:t>              CÓMO SE ORGANIZABAN</a:t>
            </a:r>
            <a:br>
              <a:rPr lang="es-ES"/>
            </a:br>
            <a:r>
              <a:rPr lang="es-ES"/>
              <a:t/>
            </a:r>
            <a:br>
              <a:rPr lang="es-ES"/>
            </a:br>
            <a:r>
              <a:rPr lang="es-ES" sz="2400"/>
              <a:t>En un principio la responsabilidad recaía en los apóstoles.</a:t>
            </a:r>
            <a:br>
              <a:rPr lang="es-ES" sz="2400"/>
            </a:br>
            <a:r>
              <a:rPr lang="es-ES" sz="2400"/>
              <a:t>Con el crecimiento de la comunidad, surgen los ministerios:</a:t>
            </a:r>
            <a:br>
              <a:rPr lang="es-ES" sz="2400"/>
            </a:br>
            <a:r>
              <a:rPr lang="es-ES" sz="2400"/>
              <a:t/>
            </a:r>
            <a:br>
              <a:rPr lang="es-ES" sz="2400"/>
            </a:br>
            <a:r>
              <a:rPr lang="es-ES" sz="2400"/>
              <a:t>El ministerio de la Palabra, de la predicación de evangelio. </a:t>
            </a:r>
            <a:br>
              <a:rPr lang="es-ES" sz="2400"/>
            </a:br>
            <a:r>
              <a:rPr lang="es-ES" sz="2400"/>
              <a:t/>
            </a:r>
            <a:br>
              <a:rPr lang="es-ES" sz="2400"/>
            </a:br>
            <a:r>
              <a:rPr lang="es-ES" sz="2400"/>
              <a:t>El ministerio de presidir la comunidad y de servirla </a:t>
            </a:r>
            <a:br>
              <a:rPr lang="es-ES" sz="2400"/>
            </a:br>
            <a:r>
              <a:rPr lang="es-ES" sz="2400"/>
              <a:t/>
            </a:r>
            <a:br>
              <a:rPr lang="es-ES" sz="2400"/>
            </a:br>
            <a:r>
              <a:rPr lang="es-ES" sz="2400"/>
              <a:t>El de servir en las necesidades espirituales y materiales.</a:t>
            </a:r>
            <a:br>
              <a:rPr lang="es-ES" sz="2400"/>
            </a:b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5490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rebuchet MS"/>
              <a:buNone/>
            </a:pPr>
            <a:r>
              <a:rPr lang="es-ES" b="1" u="sng"/>
              <a:t>CÓMO RESOLVÍAN LOS CONFLICTOS</a:t>
            </a:r>
            <a:r>
              <a:rPr lang="es-ES" b="1"/>
              <a:t/>
            </a:r>
            <a:br>
              <a:rPr lang="es-ES" b="1"/>
            </a:br>
            <a:r>
              <a:rPr lang="es-ES" b="1"/>
              <a:t/>
            </a:r>
            <a:br>
              <a:rPr lang="es-ES" b="1"/>
            </a:br>
            <a:r>
              <a:rPr lang="es-ES" b="1"/>
              <a:t>-</a:t>
            </a:r>
            <a:r>
              <a:rPr lang="es-ES" sz="2700" b="1"/>
              <a:t>Desde la sinodalidad, en asamblea. </a:t>
            </a:r>
            <a:br>
              <a:rPr lang="es-ES" sz="2700" b="1"/>
            </a:br>
            <a:r>
              <a:rPr lang="es-ES" sz="2700"/>
              <a:t>-Por ejemplo, el problema de la circunsión e impureza de los alimentos (Hch 15) </a:t>
            </a:r>
            <a:br>
              <a:rPr lang="es-ES" sz="2700"/>
            </a:br>
            <a:r>
              <a:rPr lang="es-ES" sz="2700"/>
              <a:t/>
            </a:r>
            <a:br>
              <a:rPr lang="es-ES" sz="2700"/>
            </a:br>
            <a:r>
              <a:rPr lang="es-ES" sz="2700"/>
              <a:t>La Asamblea de Jerusalén consigue tres acuerdos importantes:</a:t>
            </a:r>
            <a:br>
              <a:rPr lang="es-ES" sz="2700"/>
            </a:br>
            <a:r>
              <a:rPr lang="es-ES" sz="2700"/>
              <a:t/>
            </a:r>
            <a:br>
              <a:rPr lang="es-ES" sz="2700"/>
            </a:br>
            <a:r>
              <a:rPr lang="es-ES" sz="2700"/>
              <a:t>-Los cristianos no son una secta del judaísmo.</a:t>
            </a:r>
            <a:br>
              <a:rPr lang="es-ES" sz="2700"/>
            </a:br>
            <a:r>
              <a:rPr lang="es-ES" sz="2700"/>
              <a:t>-Lo que realmente importa no es cumplir las normas y leyes, sino la fe en Jesús, el único que salva</a:t>
            </a:r>
            <a:br>
              <a:rPr lang="es-ES" sz="2700"/>
            </a:br>
            <a:r>
              <a:rPr lang="es-ES" sz="2700"/>
              <a:t>-La salvación es para todos los pueblos de la tierra</a:t>
            </a:r>
            <a:r>
              <a:rPr lang="es-ES"/>
              <a:t>.</a:t>
            </a:r>
            <a:br>
              <a:rPr lang="es-ES"/>
            </a:br>
            <a:r>
              <a:rPr lang="es-ES"/>
              <a:t> </a:t>
            </a:r>
            <a:br>
              <a:rPr lang="es-ES"/>
            </a:b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ES"/>
              <a:t>LA COMUNIDAD EN EL CONCILIO VATICANO II</a:t>
            </a:r>
            <a:endParaRPr/>
          </a:p>
        </p:txBody>
      </p:sp>
      <p:sp>
        <p:nvSpPr>
          <p:cNvPr id="180" name="Google Shape;180;p8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s-ES"/>
              <a:t>LA IGLESIA ES MISTERIO, SACRAMENTO, PUEBLO DE DIOS.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LA COMUNIDAD ES LUGAR POR EXCELENCIA PARA CONSTRUIR EL REINO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LA COMUNIDAD ES UNA FORMA DE VIVIR Y RELACIONARSE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LA COMUNIDAD ES UN ESTILO DE VIDA Y DE RELACIONES MUTUAS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RESALTA EL CARÁCTER DE PUEBLO DE DIOS QUE CAMINA UNIDO Y CON LAS DIFICULTADES PROPIAS DEL PEREGRINAR.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RESALTA EL CARÁCTER MESIÁNICO Y SACERDOTAL DE ESTE PUEBLO, CONVOCADO POR DIOS.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Font typeface="Arial"/>
              <a:buChar char="•"/>
            </a:pPr>
            <a:r>
              <a:rPr lang="es-ES"/>
              <a:t>CARÁCTER BAUTISMAL DE ESTE PUEBLO Y EL SACERDOCIO COMÚN. 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s-ES" b="1" u="sng"/>
              <a:t>LA OPCIÓN CONCILIAR ES COMUNITARIA E IGUALITARIA</a:t>
            </a:r>
            <a:endParaRPr b="1" u="sng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571500" lvl="0" indent="-5715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</a:pPr>
            <a:r>
              <a:rPr lang="es-ES"/>
              <a:t>PRINCIPIOS Y ELEMENTOS DE LA                            COMUNIDAD CRISTIANA</a:t>
            </a:r>
            <a:br>
              <a:rPr lang="es-ES"/>
            </a:br>
            <a:r>
              <a:rPr lang="es-ES"/>
              <a:t/>
            </a:r>
            <a:br>
              <a:rPr lang="es-ES"/>
            </a:br>
            <a:r>
              <a:rPr lang="es-ES"/>
              <a:t>LA IGLESIA VIVE SU SER COMUNIDAD DESDE ESTOS PRINCIPIOS FUNDAMENTALES:</a:t>
            </a:r>
            <a:br>
              <a:rPr lang="es-ES"/>
            </a:br>
            <a:r>
              <a:rPr lang="es-ES"/>
              <a:t/>
            </a:r>
            <a:br>
              <a:rPr lang="es-ES"/>
            </a:br>
            <a:r>
              <a:rPr lang="es-ES"/>
              <a:t>-KOINONIA (comunión)</a:t>
            </a:r>
            <a:br>
              <a:rPr lang="es-ES"/>
            </a:br>
            <a:r>
              <a:rPr lang="es-ES"/>
              <a:t>-DIAKONIA (servicio)</a:t>
            </a:r>
            <a:br>
              <a:rPr lang="es-ES"/>
            </a:br>
            <a:r>
              <a:rPr lang="es-ES"/>
              <a:t>-MARTYRIA (testimonio)</a:t>
            </a:r>
            <a:br>
              <a:rPr lang="es-ES"/>
            </a:br>
            <a:r>
              <a:rPr lang="es-ES"/>
              <a:t>-LITURGIA (celebración de la fe y la vida)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Panorámica</PresentationFormat>
  <Paragraphs>39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Noto Sans Symbols</vt:lpstr>
      <vt:lpstr>Trebuchet MS</vt:lpstr>
      <vt:lpstr>Faceta</vt:lpstr>
      <vt:lpstr>LA COMUNIDAD</vt:lpstr>
      <vt:lpstr>EL DIOS DE JESUCRISTO, LA MEJOR COMUNIDAD</vt:lpstr>
      <vt:lpstr>LA PRIMITIVA COMUNIDAD CRISTIANA  En los Hechos de los Apóstoles, la vida de la primera comunidad se agrupa en tres apartados:  -En el interior de la comunidad  -En su relación con Dios: La oración, los ritos y las celebraciones.  -En su actividad hacia fuera.: la misión. </vt:lpstr>
      <vt:lpstr>Una comunidad de interior:  - los once no se dispersaron, sino que estuvieron juntos en Jerusalén,  -perseveraban en la oración con algunas mujeres,  -con María la madre de Jesús y con los hermanos de este (Hch 1,14).  En su relación con Dios:  Las celebraciones. . Los apóstoles de Jesús se reunían el domingo —primer día de la semana— para partir el pan (Hch 20,7) La oración y los ritos, narra los hechos que to dos perseveraban en la enseñanza de los apóstoles y en la unión fraterna, y en las oraciones. (Hch 2, 42-4). </vt:lpstr>
      <vt:lpstr> Fuera de la comunidad: LA MISIÓN  -PREDICACIÓN EXPLÍCITA DE LA BUENA NOTICIA DEL EVANGELIO  -Al principio fue solo para los judíos, pero después, iniciaron una misión hacia los demás pueblos cercanos. </vt:lpstr>
      <vt:lpstr>              CÓMO SE ORGANIZABAN  En un principio la responsabilidad recaía en los apóstoles. Con el crecimiento de la comunidad, surgen los ministerios:  El ministerio de la Palabra, de la predicación de evangelio.   El ministerio de presidir la comunidad y de servirla   El de servir en las necesidades espirituales y materiales. </vt:lpstr>
      <vt:lpstr>CÓMO RESOLVÍAN LOS CONFLICTOS  -Desde la sinodalidad, en asamblea.  -Por ejemplo, el problema de la circunsión e impureza de los alimentos (Hch 15)   La Asamblea de Jerusalén consigue tres acuerdos importantes:  -Los cristianos no son una secta del judaísmo. -Lo que realmente importa no es cumplir las normas y leyes, sino la fe en Jesús, el único que salva -La salvación es para todos los pueblos de la tierra.   </vt:lpstr>
      <vt:lpstr>LA COMUNIDAD EN EL CONCILIO VATICANO II</vt:lpstr>
      <vt:lpstr>PRINCIPIOS Y ELEMENTOS DE LA                            COMUNIDAD CRISTIANA  LA IGLESIA VIVE SU SER COMUNIDAD DESDE ESTOS PRINCIPIOS FUNDAMENTALES:  -KOINONIA (comunión) -DIAKONIA (servicio) -MARTYRIA (testimonio) -LITURGIA (celebración de la fe y la vida)</vt:lpstr>
      <vt:lpstr>UNA COMUNIDAD CRISTIANA DEBE PROCURAR:  SER LUGAR DE ACOGIDA PROPORCIONAR SENTIDO DE PERTENENCIA TRABAJAR JUNTOS EN FINES, PROYECTOS Y EN MISIÓN CON ESPÍRITU DE SERVICIO DESDE: -EL PERDÓN -LA PACIENCIA -LA CONFIANZA, EL COMPARTIR -EL RESPETO A LA DIGNIDAD DE LA PERSONA -LA SINODALIDAD</vt:lpstr>
      <vt:lpstr>LA COMUNIDAD EN UNA PARROQUIA REDENTORISTA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COMUNIDAD</dc:title>
  <dc:creator>Clarisa</dc:creator>
  <cp:lastModifiedBy>PABLO FABIO CORTES ACHEDAD</cp:lastModifiedBy>
  <cp:revision>1</cp:revision>
  <dcterms:created xsi:type="dcterms:W3CDTF">2024-02-12T11:38:23Z</dcterms:created>
  <dcterms:modified xsi:type="dcterms:W3CDTF">2024-02-13T09:04:56Z</dcterms:modified>
</cp:coreProperties>
</file>