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DM Serif Display" pitchFamily="2" charset="0"/>
      <p:regular r:id="rId19"/>
      <p:italic r:id="rId20"/>
    </p:embeddedFont>
    <p:embeddedFont>
      <p:font typeface="DM Serif Display Italics" pitchFamily="2" charset="77"/>
      <p:regular r:id="rId21"/>
      <p:italic r:id="rId22"/>
    </p:embeddedFont>
    <p:embeddedFont>
      <p:font typeface="Glacial Indifference" pitchFamily="2" charset="0"/>
      <p:regular r:id="rId23"/>
    </p:embeddedFont>
    <p:embeddedFont>
      <p:font typeface="Glacial Indifference Bold" pitchFamily="2" charset="0"/>
      <p:regular r:id="rId24"/>
      <p:bold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Open Sans Bold" panose="020B0806030504020204" pitchFamily="34" charset="0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 autoAdjust="0"/>
    <p:restoredTop sz="94608" autoAdjust="0"/>
  </p:normalViewPr>
  <p:slideViewPr>
    <p:cSldViewPr>
      <p:cViewPr varScale="1">
        <p:scale>
          <a:sx n="66" d="100"/>
          <a:sy n="66" d="100"/>
        </p:scale>
        <p:origin x="544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svg"/><Relationship Id="rId7" Type="http://schemas.openxmlformats.org/officeDocument/2006/relationships/image" Target="../media/image2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3294280" cy="10287000"/>
            <a:chOff x="0" y="0"/>
            <a:chExt cx="3501374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01374" cy="2709333"/>
            </a:xfrm>
            <a:custGeom>
              <a:avLst/>
              <a:gdLst/>
              <a:ahLst/>
              <a:cxnLst/>
              <a:rect l="l" t="t" r="r" b="b"/>
              <a:pathLst>
                <a:path w="3501374" h="2709333">
                  <a:moveTo>
                    <a:pt x="0" y="0"/>
                  </a:moveTo>
                  <a:lnTo>
                    <a:pt x="3501374" y="0"/>
                  </a:lnTo>
                  <a:lnTo>
                    <a:pt x="350137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50137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137277" y="4491037"/>
            <a:ext cx="11019725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40"/>
              </a:lnSpc>
            </a:pPr>
            <a:r>
              <a:rPr lang="en-US" sz="8700">
                <a:solidFill>
                  <a:srgbClr val="363434"/>
                </a:solidFill>
                <a:latin typeface="DM Serif Display"/>
              </a:rPr>
              <a:t>Los laicos en la Iglesia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028700" y="8159189"/>
            <a:ext cx="9368725" cy="1099111"/>
            <a:chOff x="0" y="0"/>
            <a:chExt cx="12491634" cy="1465481"/>
          </a:xfrm>
        </p:grpSpPr>
        <p:sp>
          <p:nvSpPr>
            <p:cNvPr id="7" name="TextBox 7"/>
            <p:cNvSpPr txBox="1"/>
            <p:nvPr/>
          </p:nvSpPr>
          <p:spPr>
            <a:xfrm>
              <a:off x="0" y="-57150"/>
              <a:ext cx="12491634" cy="6980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363434"/>
                  </a:solidFill>
                  <a:latin typeface="Glacial Indifference"/>
                </a:rPr>
                <a:t>Tema 5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7405"/>
              <a:ext cx="12491634" cy="6980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363434"/>
                  </a:solidFill>
                  <a:latin typeface="Glacial Indifference"/>
                </a:rPr>
                <a:t>Año 1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971550"/>
            <a:ext cx="9368725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363434"/>
                </a:solidFill>
                <a:latin typeface="Glacial Indifference Bold"/>
              </a:rPr>
              <a:t>Formación laicos</a:t>
            </a:r>
          </a:p>
        </p:txBody>
      </p:sp>
      <p:sp>
        <p:nvSpPr>
          <p:cNvPr id="10" name="Freeform 10"/>
          <p:cNvSpPr/>
          <p:nvPr/>
        </p:nvSpPr>
        <p:spPr>
          <a:xfrm>
            <a:off x="13499588" y="3384188"/>
            <a:ext cx="4497049" cy="4114800"/>
          </a:xfrm>
          <a:custGeom>
            <a:avLst/>
            <a:gdLst/>
            <a:ahLst/>
            <a:cxnLst/>
            <a:rect l="l" t="t" r="r" b="b"/>
            <a:pathLst>
              <a:path w="4497049" h="4114800">
                <a:moveTo>
                  <a:pt x="0" y="0"/>
                </a:moveTo>
                <a:lnTo>
                  <a:pt x="4497049" y="0"/>
                </a:lnTo>
                <a:lnTo>
                  <a:pt x="44970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0" y="5710238"/>
            <a:ext cx="1329428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363434"/>
                </a:solidFill>
                <a:latin typeface="Open Sans Bold"/>
              </a:rPr>
              <a:t>Una mirada a los documentos del Magisterio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144254"/>
            <a:chOff x="0" y="0"/>
            <a:chExt cx="4816593" cy="8281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28116"/>
            </a:xfrm>
            <a:custGeom>
              <a:avLst/>
              <a:gdLst/>
              <a:ahLst/>
              <a:cxnLst/>
              <a:rect l="l" t="t" r="r" b="b"/>
              <a:pathLst>
                <a:path w="4816592" h="828116">
                  <a:moveTo>
                    <a:pt x="0" y="0"/>
                  </a:moveTo>
                  <a:lnTo>
                    <a:pt x="4816592" y="0"/>
                  </a:lnTo>
                  <a:lnTo>
                    <a:pt x="4816592" y="828116"/>
                  </a:lnTo>
                  <a:lnTo>
                    <a:pt x="0" y="828116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66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8187876" y="5496996"/>
            <a:ext cx="3761304" cy="3761304"/>
          </a:xfrm>
          <a:custGeom>
            <a:avLst/>
            <a:gdLst/>
            <a:ahLst/>
            <a:cxnLst/>
            <a:rect l="l" t="t" r="r" b="b"/>
            <a:pathLst>
              <a:path w="3761304" h="3761304">
                <a:moveTo>
                  <a:pt x="0" y="0"/>
                </a:moveTo>
                <a:lnTo>
                  <a:pt x="3761304" y="0"/>
                </a:lnTo>
                <a:lnTo>
                  <a:pt x="3761304" y="3761304"/>
                </a:lnTo>
                <a:lnTo>
                  <a:pt x="0" y="37613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400558" y="3884614"/>
            <a:ext cx="4264151" cy="3224764"/>
          </a:xfrm>
          <a:custGeom>
            <a:avLst/>
            <a:gdLst/>
            <a:ahLst/>
            <a:cxnLst/>
            <a:rect l="l" t="t" r="r" b="b"/>
            <a:pathLst>
              <a:path w="4264151" h="3224764">
                <a:moveTo>
                  <a:pt x="0" y="0"/>
                </a:moveTo>
                <a:lnTo>
                  <a:pt x="4264151" y="0"/>
                </a:lnTo>
                <a:lnTo>
                  <a:pt x="4264151" y="3224765"/>
                </a:lnTo>
                <a:lnTo>
                  <a:pt x="0" y="32247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382231" flipH="1" flipV="1">
            <a:off x="12091811" y="7969700"/>
            <a:ext cx="4742435" cy="1695421"/>
          </a:xfrm>
          <a:custGeom>
            <a:avLst/>
            <a:gdLst/>
            <a:ahLst/>
            <a:cxnLst/>
            <a:rect l="l" t="t" r="r" b="b"/>
            <a:pathLst>
              <a:path w="4742435" h="1695421">
                <a:moveTo>
                  <a:pt x="4742435" y="1695420"/>
                </a:moveTo>
                <a:lnTo>
                  <a:pt x="0" y="1695420"/>
                </a:lnTo>
                <a:lnTo>
                  <a:pt x="0" y="0"/>
                </a:lnTo>
                <a:lnTo>
                  <a:pt x="4742435" y="0"/>
                </a:lnTo>
                <a:lnTo>
                  <a:pt x="4742435" y="169542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56606" y="3622836"/>
            <a:ext cx="7159176" cy="6020655"/>
          </a:xfrm>
          <a:custGeom>
            <a:avLst/>
            <a:gdLst/>
            <a:ahLst/>
            <a:cxnLst/>
            <a:rect l="l" t="t" r="r" b="b"/>
            <a:pathLst>
              <a:path w="7159176" h="6020655">
                <a:moveTo>
                  <a:pt x="0" y="0"/>
                </a:moveTo>
                <a:lnTo>
                  <a:pt x="7159176" y="0"/>
                </a:lnTo>
                <a:lnTo>
                  <a:pt x="7159176" y="6020655"/>
                </a:lnTo>
                <a:lnTo>
                  <a:pt x="0" y="602065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4511" y="27676"/>
            <a:ext cx="17758978" cy="271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363434"/>
                </a:solidFill>
                <a:latin typeface="DM Serif Display"/>
              </a:rPr>
              <a:t>La aportación de los laicos al orden temporal y eclesial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144254"/>
            <a:chOff x="0" y="0"/>
            <a:chExt cx="4816593" cy="8281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28116"/>
            </a:xfrm>
            <a:custGeom>
              <a:avLst/>
              <a:gdLst/>
              <a:ahLst/>
              <a:cxnLst/>
              <a:rect l="l" t="t" r="r" b="b"/>
              <a:pathLst>
                <a:path w="4816592" h="828116">
                  <a:moveTo>
                    <a:pt x="0" y="0"/>
                  </a:moveTo>
                  <a:lnTo>
                    <a:pt x="4816592" y="0"/>
                  </a:lnTo>
                  <a:lnTo>
                    <a:pt x="4816592" y="828116"/>
                  </a:lnTo>
                  <a:lnTo>
                    <a:pt x="0" y="828116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66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AutoShape 5"/>
          <p:cNvSpPr/>
          <p:nvPr/>
        </p:nvSpPr>
        <p:spPr>
          <a:xfrm flipV="1">
            <a:off x="2836017" y="6446273"/>
            <a:ext cx="9533714" cy="961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6" name="AutoShape 6"/>
          <p:cNvSpPr/>
          <p:nvPr/>
        </p:nvSpPr>
        <p:spPr>
          <a:xfrm flipV="1">
            <a:off x="4254322" y="7726132"/>
            <a:ext cx="8172627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7" name="AutoShape 7"/>
          <p:cNvSpPr/>
          <p:nvPr/>
        </p:nvSpPr>
        <p:spPr>
          <a:xfrm flipV="1">
            <a:off x="3795285" y="9098731"/>
            <a:ext cx="8681937" cy="8826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8" name="TextBox 8"/>
          <p:cNvSpPr txBox="1"/>
          <p:nvPr/>
        </p:nvSpPr>
        <p:spPr>
          <a:xfrm>
            <a:off x="770353" y="3891288"/>
            <a:ext cx="7942342" cy="5514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91"/>
              </a:lnSpc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El laico y las tres dimensiones </a:t>
            </a:r>
          </a:p>
          <a:p>
            <a:pPr>
              <a:lnSpc>
                <a:spcPts val="5491"/>
              </a:lnSpc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del bautismo</a:t>
            </a:r>
          </a:p>
          <a:p>
            <a:pPr>
              <a:lnSpc>
                <a:spcPts val="5491"/>
              </a:lnSpc>
            </a:pPr>
            <a:endParaRPr lang="en-US" sz="3922">
              <a:solidFill>
                <a:srgbClr val="363434"/>
              </a:solidFill>
              <a:latin typeface="Open Sans"/>
            </a:endParaRPr>
          </a:p>
          <a:p>
            <a:pPr marL="846798" lvl="1" indent="-423399">
              <a:lnSpc>
                <a:spcPts val="5491"/>
              </a:lnSpc>
              <a:buFont typeface="Arial"/>
              <a:buChar char="•"/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Rey</a:t>
            </a:r>
          </a:p>
          <a:p>
            <a:pPr>
              <a:lnSpc>
                <a:spcPts val="5491"/>
              </a:lnSpc>
            </a:pPr>
            <a:endParaRPr lang="en-US" sz="3922">
              <a:solidFill>
                <a:srgbClr val="363434"/>
              </a:solidFill>
              <a:latin typeface="Open Sans"/>
            </a:endParaRPr>
          </a:p>
          <a:p>
            <a:pPr marL="846798" lvl="1" indent="-423399">
              <a:lnSpc>
                <a:spcPts val="5491"/>
              </a:lnSpc>
              <a:buFont typeface="Arial"/>
              <a:buChar char="•"/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Sacerdote</a:t>
            </a:r>
          </a:p>
          <a:p>
            <a:pPr>
              <a:lnSpc>
                <a:spcPts val="5491"/>
              </a:lnSpc>
            </a:pPr>
            <a:endParaRPr lang="en-US" sz="3922">
              <a:solidFill>
                <a:srgbClr val="363434"/>
              </a:solidFill>
              <a:latin typeface="Open Sans"/>
            </a:endParaRPr>
          </a:p>
          <a:p>
            <a:pPr marL="846798" lvl="1" indent="-423399">
              <a:lnSpc>
                <a:spcPts val="5491"/>
              </a:lnSpc>
              <a:buFont typeface="Arial"/>
              <a:buChar char="•"/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Profeta</a:t>
            </a:r>
          </a:p>
        </p:txBody>
      </p:sp>
      <p:sp>
        <p:nvSpPr>
          <p:cNvPr id="9" name="Freeform 9"/>
          <p:cNvSpPr/>
          <p:nvPr/>
        </p:nvSpPr>
        <p:spPr>
          <a:xfrm>
            <a:off x="4741523" y="5509140"/>
            <a:ext cx="2681228" cy="1593596"/>
          </a:xfrm>
          <a:custGeom>
            <a:avLst/>
            <a:gdLst/>
            <a:ahLst/>
            <a:cxnLst/>
            <a:rect l="l" t="t" r="r" b="b"/>
            <a:pathLst>
              <a:path w="2681228" h="1593596">
                <a:moveTo>
                  <a:pt x="0" y="0"/>
                </a:moveTo>
                <a:lnTo>
                  <a:pt x="2681228" y="0"/>
                </a:lnTo>
                <a:lnTo>
                  <a:pt x="2681228" y="1593596"/>
                </a:lnTo>
                <a:lnTo>
                  <a:pt x="0" y="15935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280971" y="8306100"/>
            <a:ext cx="2686985" cy="1904401"/>
          </a:xfrm>
          <a:custGeom>
            <a:avLst/>
            <a:gdLst/>
            <a:ahLst/>
            <a:cxnLst/>
            <a:rect l="l" t="t" r="r" b="b"/>
            <a:pathLst>
              <a:path w="2686985" h="1904401">
                <a:moveTo>
                  <a:pt x="0" y="0"/>
                </a:moveTo>
                <a:lnTo>
                  <a:pt x="2686985" y="0"/>
                </a:lnTo>
                <a:lnTo>
                  <a:pt x="2686985" y="1904400"/>
                </a:lnTo>
                <a:lnTo>
                  <a:pt x="0" y="1904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422751" y="6429763"/>
            <a:ext cx="2054626" cy="2540496"/>
          </a:xfrm>
          <a:custGeom>
            <a:avLst/>
            <a:gdLst/>
            <a:ahLst/>
            <a:cxnLst/>
            <a:rect l="l" t="t" r="r" b="b"/>
            <a:pathLst>
              <a:path w="2054626" h="2540496">
                <a:moveTo>
                  <a:pt x="0" y="0"/>
                </a:moveTo>
                <a:lnTo>
                  <a:pt x="2054626" y="0"/>
                </a:lnTo>
                <a:lnTo>
                  <a:pt x="2054626" y="2540496"/>
                </a:lnTo>
                <a:lnTo>
                  <a:pt x="0" y="25404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64511" y="27676"/>
            <a:ext cx="17758978" cy="271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363434"/>
                </a:solidFill>
                <a:latin typeface="DM Serif Display"/>
              </a:rPr>
              <a:t>La aportación de los laicos al orden temporal y eclesial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01013" y="6125268"/>
            <a:ext cx="4055492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 dirty="0" err="1">
                <a:solidFill>
                  <a:srgbClr val="363434"/>
                </a:solidFill>
                <a:latin typeface="Open Sans"/>
              </a:rPr>
              <a:t>libertad</a:t>
            </a:r>
            <a:r>
              <a:rPr lang="en-US" sz="3599" dirty="0">
                <a:solidFill>
                  <a:srgbClr val="363434"/>
                </a:solidFill>
                <a:latin typeface="Open Sans"/>
              </a:rPr>
              <a:t> para </a:t>
            </a:r>
            <a:r>
              <a:rPr lang="en-US" sz="3599" dirty="0" err="1">
                <a:solidFill>
                  <a:srgbClr val="363434"/>
                </a:solidFill>
                <a:latin typeface="Open Sans"/>
              </a:rPr>
              <a:t>servir</a:t>
            </a:r>
            <a:endParaRPr lang="en-US" sz="3599" dirty="0">
              <a:solidFill>
                <a:srgbClr val="363434"/>
              </a:solidFill>
              <a:latin typeface="Open Sa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601013" y="7393306"/>
            <a:ext cx="4039195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 dirty="0">
                <a:solidFill>
                  <a:srgbClr val="363434"/>
                </a:solidFill>
                <a:latin typeface="Open Sans"/>
              </a:rPr>
              <a:t>ofrenda </a:t>
            </a:r>
            <a:r>
              <a:rPr lang="en-US" sz="3599" dirty="0" err="1">
                <a:solidFill>
                  <a:srgbClr val="363434"/>
                </a:solidFill>
                <a:latin typeface="Open Sans"/>
              </a:rPr>
              <a:t>existencial</a:t>
            </a:r>
            <a:endParaRPr lang="en-US" sz="3599" dirty="0">
              <a:solidFill>
                <a:srgbClr val="363434"/>
              </a:solidFill>
              <a:latin typeface="Open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477222" y="8758689"/>
            <a:ext cx="4286778" cy="613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 dirty="0" err="1">
                <a:solidFill>
                  <a:srgbClr val="363434"/>
                </a:solidFill>
                <a:latin typeface="Open Sans"/>
              </a:rPr>
              <a:t>valentía</a:t>
            </a:r>
            <a:r>
              <a:rPr lang="en-US" sz="3599" dirty="0">
                <a:solidFill>
                  <a:srgbClr val="363434"/>
                </a:solidFill>
                <a:latin typeface="Open Sans"/>
              </a:rPr>
              <a:t> y </a:t>
            </a:r>
            <a:r>
              <a:rPr lang="en-US" sz="3599" dirty="0" err="1">
                <a:solidFill>
                  <a:srgbClr val="363434"/>
                </a:solidFill>
                <a:latin typeface="Open Sans"/>
              </a:rPr>
              <a:t>anuncio</a:t>
            </a:r>
            <a:endParaRPr lang="en-US" sz="3599" dirty="0">
              <a:solidFill>
                <a:srgbClr val="363434"/>
              </a:solidFill>
              <a:latin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144254"/>
            <a:chOff x="0" y="0"/>
            <a:chExt cx="4816593" cy="8281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28116"/>
            </a:xfrm>
            <a:custGeom>
              <a:avLst/>
              <a:gdLst/>
              <a:ahLst/>
              <a:cxnLst/>
              <a:rect l="l" t="t" r="r" b="b"/>
              <a:pathLst>
                <a:path w="4816592" h="828116">
                  <a:moveTo>
                    <a:pt x="0" y="0"/>
                  </a:moveTo>
                  <a:lnTo>
                    <a:pt x="4816592" y="0"/>
                  </a:lnTo>
                  <a:lnTo>
                    <a:pt x="4816592" y="828116"/>
                  </a:lnTo>
                  <a:lnTo>
                    <a:pt x="0" y="828116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66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70353" y="3891288"/>
            <a:ext cx="16917088" cy="55391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46798" lvl="1" indent="-423399" algn="just">
              <a:lnSpc>
                <a:spcPts val="5491"/>
              </a:lnSpc>
              <a:buFont typeface="Arial"/>
              <a:buChar char="•"/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El laico, definición negativa: el bautizado que no es religioso o cura</a:t>
            </a:r>
          </a:p>
          <a:p>
            <a:pPr algn="just">
              <a:lnSpc>
                <a:spcPts val="5491"/>
              </a:lnSpc>
            </a:pPr>
            <a:endParaRPr lang="en-US" sz="3922">
              <a:solidFill>
                <a:srgbClr val="363434"/>
              </a:solidFill>
              <a:latin typeface="Open Sans"/>
            </a:endParaRPr>
          </a:p>
          <a:p>
            <a:pPr marL="846798" lvl="1" indent="-423399" algn="just">
              <a:lnSpc>
                <a:spcPts val="5491"/>
              </a:lnSpc>
              <a:buFont typeface="Arial"/>
              <a:buChar char="•"/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El laico, definición positiva: cristiano que vive a la escuela de Jesucristo su ser hijo de Dios, conformando su vida a él. Con su vida entregada, contribuye a construir el reino del Padre, poniendo en práctica los dones del Espíritu recibidos a través de los sacramentos y en comunión con los demás miembros que componen el pueblo de Dios.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4511" y="876300"/>
            <a:ext cx="17758978" cy="1335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363434"/>
                </a:solidFill>
                <a:latin typeface="DM Serif Display"/>
              </a:rPr>
              <a:t>Definición de laico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144254"/>
            <a:chOff x="0" y="0"/>
            <a:chExt cx="4816593" cy="8281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28116"/>
            </a:xfrm>
            <a:custGeom>
              <a:avLst/>
              <a:gdLst/>
              <a:ahLst/>
              <a:cxnLst/>
              <a:rect l="l" t="t" r="r" b="b"/>
              <a:pathLst>
                <a:path w="4816592" h="828116">
                  <a:moveTo>
                    <a:pt x="0" y="0"/>
                  </a:moveTo>
                  <a:lnTo>
                    <a:pt x="4816592" y="0"/>
                  </a:lnTo>
                  <a:lnTo>
                    <a:pt x="4816592" y="828116"/>
                  </a:lnTo>
                  <a:lnTo>
                    <a:pt x="0" y="828116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66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87990" y="3388062"/>
            <a:ext cx="16912019" cy="6520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1"/>
              </a:lnSpc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Fundamental invertir en la formación de los laicos</a:t>
            </a:r>
          </a:p>
          <a:p>
            <a:pPr algn="ctr">
              <a:lnSpc>
                <a:spcPts val="2271"/>
              </a:lnSpc>
            </a:pPr>
            <a:endParaRPr lang="en-US" sz="3922">
              <a:solidFill>
                <a:srgbClr val="363434"/>
              </a:solidFill>
              <a:latin typeface="Open Sans"/>
            </a:endParaRPr>
          </a:p>
          <a:p>
            <a:pPr>
              <a:lnSpc>
                <a:spcPts val="5491"/>
              </a:lnSpc>
            </a:pPr>
            <a:r>
              <a:rPr lang="en-US" sz="3922">
                <a:solidFill>
                  <a:srgbClr val="363434"/>
                </a:solidFill>
                <a:latin typeface="Open Sans"/>
              </a:rPr>
              <a:t>Así se expresa el Concilio en el decreto Ad gentes 21: “La Iglesia no está verdaderamente fundada, ni vive plenamente, ni es signo perfecto de Cristo entre las gentes, mientras no exista y trabaje con la Jerarquía un laicado propiamente dicho. Porque el Evangelio no puede penetrar profundamente en la mentalidad, en la vida y en el trabajo de un pueblo sin la presencia activa de los laicos. Por tanto, desde la fundación de la Iglesia hay que atender, sobre todo, a la constitución de un laicado cristiano maduro”.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4511" y="27676"/>
            <a:ext cx="17758978" cy="271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363434"/>
                </a:solidFill>
                <a:latin typeface="DM Serif Display"/>
              </a:rPr>
              <a:t>La aportación de los laicos al orden temporal y eclesial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3517959"/>
            <a:ext cx="16011749" cy="6451716"/>
          </a:xfrm>
          <a:custGeom>
            <a:avLst/>
            <a:gdLst/>
            <a:ahLst/>
            <a:cxnLst/>
            <a:rect l="l" t="t" r="r" b="b"/>
            <a:pathLst>
              <a:path w="16011749" h="6451716">
                <a:moveTo>
                  <a:pt x="0" y="0"/>
                </a:moveTo>
                <a:lnTo>
                  <a:pt x="16011749" y="0"/>
                </a:lnTo>
                <a:lnTo>
                  <a:pt x="16011749" y="6451716"/>
                </a:lnTo>
                <a:lnTo>
                  <a:pt x="0" y="64517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2101146"/>
            <a:chOff x="0" y="0"/>
            <a:chExt cx="4816593" cy="5533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553388"/>
            </a:xfrm>
            <a:custGeom>
              <a:avLst/>
              <a:gdLst/>
              <a:ahLst/>
              <a:cxnLst/>
              <a:rect l="l" t="t" r="r" b="b"/>
              <a:pathLst>
                <a:path w="4816592" h="553388">
                  <a:moveTo>
                    <a:pt x="0" y="0"/>
                  </a:moveTo>
                  <a:lnTo>
                    <a:pt x="4816592" y="0"/>
                  </a:lnTo>
                  <a:lnTo>
                    <a:pt x="4816592" y="553388"/>
                  </a:lnTo>
                  <a:lnTo>
                    <a:pt x="0" y="553388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61925"/>
              <a:ext cx="4816593" cy="7153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1339"/>
                </a:lnSpc>
                <a:spcBef>
                  <a:spcPct val="0"/>
                </a:spcBef>
              </a:pPr>
              <a:r>
                <a:rPr lang="en-US" sz="8099">
                  <a:solidFill>
                    <a:srgbClr val="363434"/>
                  </a:solidFill>
                  <a:latin typeface="Open Sans Bold"/>
                </a:rPr>
                <a:t>Una introducción estatística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1406859" y="2454183"/>
            <a:ext cx="4924755" cy="3530812"/>
          </a:xfrm>
          <a:custGeom>
            <a:avLst/>
            <a:gdLst/>
            <a:ahLst/>
            <a:cxnLst/>
            <a:rect l="l" t="t" r="r" b="b"/>
            <a:pathLst>
              <a:path w="4924755" h="3530812">
                <a:moveTo>
                  <a:pt x="0" y="0"/>
                </a:moveTo>
                <a:lnTo>
                  <a:pt x="4924755" y="0"/>
                </a:lnTo>
                <a:lnTo>
                  <a:pt x="4924755" y="3530812"/>
                </a:lnTo>
                <a:lnTo>
                  <a:pt x="0" y="35308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589204" y="6271356"/>
            <a:ext cx="8853341" cy="558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0"/>
              </a:lnSpc>
              <a:spcBef>
                <a:spcPct val="0"/>
              </a:spcBef>
            </a:pPr>
            <a:r>
              <a:rPr lang="en-US" sz="3272">
                <a:solidFill>
                  <a:srgbClr val="000000"/>
                </a:solidFill>
                <a:latin typeface="DM Serif Display Bold"/>
              </a:rPr>
              <a:t>0,0004% del Pueblo de Dios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77737"/>
            <a:chOff x="0" y="0"/>
            <a:chExt cx="4816593" cy="54722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547223"/>
            </a:xfrm>
            <a:custGeom>
              <a:avLst/>
              <a:gdLst/>
              <a:ahLst/>
              <a:cxnLst/>
              <a:rect l="l" t="t" r="r" b="b"/>
              <a:pathLst>
                <a:path w="4816592" h="547223">
                  <a:moveTo>
                    <a:pt x="0" y="0"/>
                  </a:moveTo>
                  <a:lnTo>
                    <a:pt x="4816592" y="0"/>
                  </a:lnTo>
                  <a:lnTo>
                    <a:pt x="4816592" y="547223"/>
                  </a:lnTo>
                  <a:lnTo>
                    <a:pt x="0" y="547223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5853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560326" y="3189306"/>
            <a:ext cx="5369615" cy="5369615"/>
          </a:xfrm>
          <a:custGeom>
            <a:avLst/>
            <a:gdLst/>
            <a:ahLst/>
            <a:cxnLst/>
            <a:rect l="l" t="t" r="r" b="b"/>
            <a:pathLst>
              <a:path w="5369615" h="5369615">
                <a:moveTo>
                  <a:pt x="0" y="0"/>
                </a:moveTo>
                <a:lnTo>
                  <a:pt x="5369615" y="0"/>
                </a:lnTo>
                <a:lnTo>
                  <a:pt x="5369615" y="5369615"/>
                </a:lnTo>
                <a:lnTo>
                  <a:pt x="0" y="53696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070056" y="3470371"/>
            <a:ext cx="859885" cy="2965121"/>
          </a:xfrm>
          <a:custGeom>
            <a:avLst/>
            <a:gdLst/>
            <a:ahLst/>
            <a:cxnLst/>
            <a:rect l="l" t="t" r="r" b="b"/>
            <a:pathLst>
              <a:path w="859885" h="2965121">
                <a:moveTo>
                  <a:pt x="0" y="0"/>
                </a:moveTo>
                <a:lnTo>
                  <a:pt x="859885" y="0"/>
                </a:lnTo>
                <a:lnTo>
                  <a:pt x="859885" y="2965121"/>
                </a:lnTo>
                <a:lnTo>
                  <a:pt x="0" y="29651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34716" y="7155582"/>
            <a:ext cx="474139" cy="1634961"/>
          </a:xfrm>
          <a:custGeom>
            <a:avLst/>
            <a:gdLst/>
            <a:ahLst/>
            <a:cxnLst/>
            <a:rect l="l" t="t" r="r" b="b"/>
            <a:pathLst>
              <a:path w="474139" h="1634961">
                <a:moveTo>
                  <a:pt x="0" y="0"/>
                </a:moveTo>
                <a:lnTo>
                  <a:pt x="474139" y="0"/>
                </a:lnTo>
                <a:lnTo>
                  <a:pt x="474139" y="1634961"/>
                </a:lnTo>
                <a:lnTo>
                  <a:pt x="0" y="16349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830441" y="4091319"/>
            <a:ext cx="3403922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Iglesia discens</a:t>
            </a:r>
          </a:p>
        </p:txBody>
      </p:sp>
      <p:sp>
        <p:nvSpPr>
          <p:cNvPr id="9" name="AutoShape 9"/>
          <p:cNvSpPr/>
          <p:nvPr/>
        </p:nvSpPr>
        <p:spPr>
          <a:xfrm flipV="1">
            <a:off x="12664195" y="4485655"/>
            <a:ext cx="1166245" cy="15257"/>
          </a:xfrm>
          <a:prstGeom prst="line">
            <a:avLst/>
          </a:prstGeom>
          <a:ln w="123825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10" name="AutoShape 10"/>
          <p:cNvSpPr/>
          <p:nvPr/>
        </p:nvSpPr>
        <p:spPr>
          <a:xfrm flipV="1">
            <a:off x="12338339" y="3181678"/>
            <a:ext cx="1060580" cy="15257"/>
          </a:xfrm>
          <a:prstGeom prst="line">
            <a:avLst/>
          </a:prstGeom>
          <a:ln w="123825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11" name="Freeform 11"/>
          <p:cNvSpPr/>
          <p:nvPr/>
        </p:nvSpPr>
        <p:spPr>
          <a:xfrm rot="5400000">
            <a:off x="12177600" y="6365647"/>
            <a:ext cx="2829932" cy="855418"/>
          </a:xfrm>
          <a:custGeom>
            <a:avLst/>
            <a:gdLst/>
            <a:ahLst/>
            <a:cxnLst/>
            <a:rect l="l" t="t" r="r" b="b"/>
            <a:pathLst>
              <a:path w="2829932" h="855418">
                <a:moveTo>
                  <a:pt x="0" y="0"/>
                </a:moveTo>
                <a:lnTo>
                  <a:pt x="2829931" y="0"/>
                </a:lnTo>
                <a:lnTo>
                  <a:pt x="2829931" y="855418"/>
                </a:lnTo>
                <a:lnTo>
                  <a:pt x="0" y="8554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28700" y="41134"/>
            <a:ext cx="16218413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>
                <a:solidFill>
                  <a:srgbClr val="363434"/>
                </a:solidFill>
                <a:latin typeface="DM Serif Display"/>
              </a:rPr>
              <a:t>Eclesiología que superar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664034" y="4006616"/>
            <a:ext cx="1162199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Papa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04800" y="5414412"/>
            <a:ext cx="1880667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Obispos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09898" y="6041157"/>
            <a:ext cx="1270471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Clero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485627" y="7506103"/>
            <a:ext cx="1627287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Pueblo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34716" y="4642887"/>
            <a:ext cx="2405435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Autoridad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546955" y="7578727"/>
            <a:ext cx="2660898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Obediencia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207853" y="2725437"/>
            <a:ext cx="2501429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Magisterio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830441" y="2725437"/>
            <a:ext cx="3312691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Iglesia docens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234306" y="4034128"/>
            <a:ext cx="3271614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No ordenados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680144" y="6326828"/>
            <a:ext cx="4379937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Ministro ordenado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020275" y="5084212"/>
            <a:ext cx="4068616" cy="682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3"/>
              </a:lnSpc>
              <a:spcBef>
                <a:spcPct val="0"/>
              </a:spcBef>
            </a:pPr>
            <a:r>
              <a:rPr lang="en-US" sz="4002">
                <a:solidFill>
                  <a:srgbClr val="000000"/>
                </a:solidFill>
                <a:latin typeface="DM Serif Display Bold"/>
              </a:rPr>
              <a:t>Hombre sagrado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829550" y="6356753"/>
            <a:ext cx="4068616" cy="682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3"/>
              </a:lnSpc>
              <a:spcBef>
                <a:spcPct val="0"/>
              </a:spcBef>
            </a:pPr>
            <a:r>
              <a:rPr lang="en-US" sz="4002">
                <a:solidFill>
                  <a:srgbClr val="000000"/>
                </a:solidFill>
                <a:latin typeface="DM Serif Display Bold"/>
              </a:rPr>
              <a:t>Alter Christus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829550" y="7474946"/>
            <a:ext cx="4068616" cy="1390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3"/>
              </a:lnSpc>
              <a:spcBef>
                <a:spcPct val="0"/>
              </a:spcBef>
            </a:pPr>
            <a:r>
              <a:rPr lang="en-US" sz="4002">
                <a:solidFill>
                  <a:srgbClr val="000000"/>
                </a:solidFill>
                <a:latin typeface="DM Serif Display Bold"/>
              </a:rPr>
              <a:t>Iluminado por Dios</a:t>
            </a:r>
          </a:p>
        </p:txBody>
      </p:sp>
      <p:sp>
        <p:nvSpPr>
          <p:cNvPr id="26" name="AutoShape 26"/>
          <p:cNvSpPr/>
          <p:nvPr/>
        </p:nvSpPr>
        <p:spPr>
          <a:xfrm flipH="1">
            <a:off x="560326" y="3547534"/>
            <a:ext cx="891" cy="4352904"/>
          </a:xfrm>
          <a:prstGeom prst="line">
            <a:avLst/>
          </a:prstGeom>
          <a:ln w="123825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27" name="Group 27"/>
          <p:cNvGrpSpPr/>
          <p:nvPr/>
        </p:nvGrpSpPr>
        <p:grpSpPr>
          <a:xfrm>
            <a:off x="0" y="0"/>
            <a:ext cx="18288000" cy="2101146"/>
            <a:chOff x="0" y="0"/>
            <a:chExt cx="4816593" cy="55338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816592" cy="553388"/>
            </a:xfrm>
            <a:custGeom>
              <a:avLst/>
              <a:gdLst/>
              <a:ahLst/>
              <a:cxnLst/>
              <a:rect l="l" t="t" r="r" b="b"/>
              <a:pathLst>
                <a:path w="4816592" h="553388">
                  <a:moveTo>
                    <a:pt x="0" y="0"/>
                  </a:moveTo>
                  <a:lnTo>
                    <a:pt x="4816592" y="0"/>
                  </a:lnTo>
                  <a:lnTo>
                    <a:pt x="4816592" y="553388"/>
                  </a:lnTo>
                  <a:lnTo>
                    <a:pt x="0" y="553388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4816593" cy="591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040887" y="280636"/>
            <a:ext cx="16218413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>
                <a:solidFill>
                  <a:srgbClr val="363434"/>
                </a:solidFill>
                <a:latin typeface="DM Serif Display"/>
              </a:rPr>
              <a:t>La Iglesia antes del Vaticano II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101146"/>
            <a:chOff x="0" y="0"/>
            <a:chExt cx="4816593" cy="5533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553388"/>
            </a:xfrm>
            <a:custGeom>
              <a:avLst/>
              <a:gdLst/>
              <a:ahLst/>
              <a:cxnLst/>
              <a:rect l="l" t="t" r="r" b="b"/>
              <a:pathLst>
                <a:path w="4816592" h="553388">
                  <a:moveTo>
                    <a:pt x="0" y="0"/>
                  </a:moveTo>
                  <a:lnTo>
                    <a:pt x="4816592" y="0"/>
                  </a:lnTo>
                  <a:lnTo>
                    <a:pt x="4816592" y="553388"/>
                  </a:lnTo>
                  <a:lnTo>
                    <a:pt x="0" y="553388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591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78595" y="3657064"/>
            <a:ext cx="5369615" cy="5369615"/>
          </a:xfrm>
          <a:custGeom>
            <a:avLst/>
            <a:gdLst/>
            <a:ahLst/>
            <a:cxnLst/>
            <a:rect l="l" t="t" r="r" b="b"/>
            <a:pathLst>
              <a:path w="5369615" h="5369615">
                <a:moveTo>
                  <a:pt x="0" y="0"/>
                </a:moveTo>
                <a:lnTo>
                  <a:pt x="5369615" y="0"/>
                </a:lnTo>
                <a:lnTo>
                  <a:pt x="5369615" y="5369615"/>
                </a:lnTo>
                <a:lnTo>
                  <a:pt x="0" y="53696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888325" y="3938129"/>
            <a:ext cx="859885" cy="2965121"/>
          </a:xfrm>
          <a:custGeom>
            <a:avLst/>
            <a:gdLst/>
            <a:ahLst/>
            <a:cxnLst/>
            <a:rect l="l" t="t" r="r" b="b"/>
            <a:pathLst>
              <a:path w="859885" h="2965121">
                <a:moveTo>
                  <a:pt x="0" y="0"/>
                </a:moveTo>
                <a:lnTo>
                  <a:pt x="859885" y="0"/>
                </a:lnTo>
                <a:lnTo>
                  <a:pt x="859885" y="2965121"/>
                </a:lnTo>
                <a:lnTo>
                  <a:pt x="0" y="29651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852985" y="7623339"/>
            <a:ext cx="474139" cy="1634961"/>
          </a:xfrm>
          <a:custGeom>
            <a:avLst/>
            <a:gdLst/>
            <a:ahLst/>
            <a:cxnLst/>
            <a:rect l="l" t="t" r="r" b="b"/>
            <a:pathLst>
              <a:path w="474139" h="1634961">
                <a:moveTo>
                  <a:pt x="0" y="0"/>
                </a:moveTo>
                <a:lnTo>
                  <a:pt x="474139" y="0"/>
                </a:lnTo>
                <a:lnTo>
                  <a:pt x="474139" y="1634961"/>
                </a:lnTo>
                <a:lnTo>
                  <a:pt x="0" y="16349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40887" y="280636"/>
            <a:ext cx="16218413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>
                <a:solidFill>
                  <a:srgbClr val="363434"/>
                </a:solidFill>
                <a:latin typeface="DM Serif Display"/>
              </a:rPr>
              <a:t>La Iglesia antes del Vaticano II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8595" y="2385620"/>
            <a:ext cx="7384721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363434"/>
                </a:solidFill>
                <a:latin typeface="DM Serif Display Bold"/>
              </a:rPr>
              <a:t>Iglesia piramidal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482303" y="4474373"/>
            <a:ext cx="1162199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Papa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23069" y="5882169"/>
            <a:ext cx="1880667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Obispos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428167" y="6508914"/>
            <a:ext cx="1270471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Clero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303895" y="7973860"/>
            <a:ext cx="1627287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Pueblo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852985" y="4715237"/>
            <a:ext cx="1589868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Autoridad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431899" y="7675009"/>
            <a:ext cx="1398092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DM Serif Display Bold"/>
              </a:rPr>
              <a:t>Obediencia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515791" y="2734157"/>
            <a:ext cx="9478364" cy="827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DM Serif Display Italics"/>
              </a:rPr>
              <a:t>La Iglesia es por su naturaleza una sociedad desigual, es decir, una sociedad compuesta por dos categorías de personas: los pastores y el rebaño, los que ocupan un rango entre los de la jerarquía, y la multitud de los fieles. [...] sólo en el cuerpo pastoral reside el derecho y la autoridad necesarios para promover y orientar a todos los miembros hacia fines sociales; y que la multitud no tiene otro deber que dejarse guiar y seguir a sus Pastores como un rebaño dócil.</a:t>
            </a:r>
            <a:r>
              <a:rPr lang="en-US" sz="3600">
                <a:solidFill>
                  <a:srgbClr val="000000"/>
                </a:solidFill>
                <a:latin typeface="DM Serif Display"/>
              </a:rPr>
              <a:t>          Papa Pio X - Vehementer nos 17 </a:t>
            </a:r>
          </a:p>
          <a:p>
            <a:pPr algn="just">
              <a:lnSpc>
                <a:spcPts val="5040"/>
              </a:lnSpc>
              <a:spcBef>
                <a:spcPct val="0"/>
              </a:spcBef>
            </a:pPr>
            <a:endParaRPr lang="en-US" sz="3600">
              <a:solidFill>
                <a:srgbClr val="000000"/>
              </a:solidFill>
              <a:latin typeface="DM Serif Display"/>
            </a:endParaRPr>
          </a:p>
          <a:p>
            <a:pPr algn="just">
              <a:lnSpc>
                <a:spcPts val="5040"/>
              </a:lnSpc>
              <a:spcBef>
                <a:spcPct val="0"/>
              </a:spcBef>
            </a:pPr>
            <a:endParaRPr lang="en-US" sz="3600">
              <a:solidFill>
                <a:srgbClr val="000000"/>
              </a:solidFill>
              <a:latin typeface="DM Serif Displa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144254"/>
            <a:chOff x="0" y="0"/>
            <a:chExt cx="4816593" cy="8281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28116"/>
            </a:xfrm>
            <a:custGeom>
              <a:avLst/>
              <a:gdLst/>
              <a:ahLst/>
              <a:cxnLst/>
              <a:rect l="l" t="t" r="r" b="b"/>
              <a:pathLst>
                <a:path w="4816592" h="828116">
                  <a:moveTo>
                    <a:pt x="0" y="0"/>
                  </a:moveTo>
                  <a:lnTo>
                    <a:pt x="4816592" y="0"/>
                  </a:lnTo>
                  <a:lnTo>
                    <a:pt x="4816592" y="828116"/>
                  </a:lnTo>
                  <a:lnTo>
                    <a:pt x="0" y="828116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66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626038" y="4349641"/>
            <a:ext cx="5766676" cy="5276508"/>
          </a:xfrm>
          <a:custGeom>
            <a:avLst/>
            <a:gdLst/>
            <a:ahLst/>
            <a:cxnLst/>
            <a:rect l="l" t="t" r="r" b="b"/>
            <a:pathLst>
              <a:path w="5766676" h="5276508">
                <a:moveTo>
                  <a:pt x="0" y="0"/>
                </a:moveTo>
                <a:lnTo>
                  <a:pt x="5766676" y="0"/>
                </a:lnTo>
                <a:lnTo>
                  <a:pt x="5766676" y="5276509"/>
                </a:lnTo>
                <a:lnTo>
                  <a:pt x="0" y="52765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5400000">
            <a:off x="11630263" y="6309902"/>
            <a:ext cx="4151558" cy="3502877"/>
          </a:xfrm>
          <a:custGeom>
            <a:avLst/>
            <a:gdLst/>
            <a:ahLst/>
            <a:cxnLst/>
            <a:rect l="l" t="t" r="r" b="b"/>
            <a:pathLst>
              <a:path w="4151558" h="3502877">
                <a:moveTo>
                  <a:pt x="0" y="0"/>
                </a:moveTo>
                <a:lnTo>
                  <a:pt x="4151558" y="0"/>
                </a:lnTo>
                <a:lnTo>
                  <a:pt x="4151558" y="3502877"/>
                </a:lnTo>
                <a:lnTo>
                  <a:pt x="0" y="35028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1577445" y="3468595"/>
            <a:ext cx="4151558" cy="3502877"/>
          </a:xfrm>
          <a:custGeom>
            <a:avLst/>
            <a:gdLst/>
            <a:ahLst/>
            <a:cxnLst/>
            <a:rect l="l" t="t" r="r" b="b"/>
            <a:pathLst>
              <a:path w="4151558" h="3502877">
                <a:moveTo>
                  <a:pt x="0" y="0"/>
                </a:moveTo>
                <a:lnTo>
                  <a:pt x="4151558" y="0"/>
                </a:lnTo>
                <a:lnTo>
                  <a:pt x="4151558" y="3502877"/>
                </a:lnTo>
                <a:lnTo>
                  <a:pt x="0" y="35028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5400000">
            <a:off x="15715639" y="6388914"/>
            <a:ext cx="513358" cy="725828"/>
          </a:xfrm>
          <a:custGeom>
            <a:avLst/>
            <a:gdLst/>
            <a:ahLst/>
            <a:cxnLst/>
            <a:rect l="l" t="t" r="r" b="b"/>
            <a:pathLst>
              <a:path w="513358" h="725828">
                <a:moveTo>
                  <a:pt x="0" y="0"/>
                </a:moveTo>
                <a:lnTo>
                  <a:pt x="513358" y="0"/>
                </a:lnTo>
                <a:lnTo>
                  <a:pt x="513358" y="725828"/>
                </a:lnTo>
                <a:lnTo>
                  <a:pt x="0" y="7258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871592" y="1829236"/>
            <a:ext cx="11533070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sz="5600">
                <a:solidFill>
                  <a:srgbClr val="363434"/>
                </a:solidFill>
                <a:latin typeface="DM Serif Display Bold"/>
              </a:rPr>
              <a:t>La categoría de “pueblo de Dios”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4511" y="236724"/>
            <a:ext cx="17758978" cy="1335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363434"/>
                </a:solidFill>
                <a:latin typeface="DM Serif Display"/>
              </a:rPr>
              <a:t>El giro eclesiológico de Lumen Gentium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99973" y="3696704"/>
            <a:ext cx="5766676" cy="1099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Iglesia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como misterio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056028" y="7352399"/>
            <a:ext cx="5766676" cy="1099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La estructura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jerárquica: los obispos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835711" y="5166729"/>
            <a:ext cx="5766676" cy="1099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Iglesia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como pueblo de Dios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-1104900" y="7633387"/>
            <a:ext cx="5766676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La santidad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778438" y="8976094"/>
            <a:ext cx="5766676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Los laicos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-1083365" y="5447717"/>
            <a:ext cx="5766676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Los religiosos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664138" y="6690398"/>
            <a:ext cx="5766676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LG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822704" y="3696704"/>
            <a:ext cx="5766676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Bautismo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027447" y="6437999"/>
            <a:ext cx="1766176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363434"/>
                </a:solidFill>
                <a:latin typeface="DM Serif Display Bold"/>
              </a:rPr>
              <a:t>Laicos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803913" y="6437999"/>
            <a:ext cx="1698621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363434"/>
                </a:solidFill>
                <a:latin typeface="DM Serif Display Bold"/>
              </a:rPr>
              <a:t>Clero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133635" y="6437999"/>
            <a:ext cx="2039502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363434"/>
                </a:solidFill>
                <a:latin typeface="DM Serif Display Bold"/>
              </a:rPr>
              <a:t>Religiosos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822704" y="8976094"/>
            <a:ext cx="5766676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Santidad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6463180" y="5932678"/>
            <a:ext cx="1592241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363434"/>
                </a:solidFill>
                <a:latin typeface="DM Serif Display"/>
              </a:rPr>
              <a:t>Modos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363434"/>
                </a:solidFill>
                <a:latin typeface="DM Serif Display"/>
              </a:rPr>
              <a:t>de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363434"/>
                </a:solidFill>
                <a:latin typeface="DM Serif Display"/>
              </a:rPr>
              <a:t>vida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AA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938023"/>
            <a:ext cx="4905185" cy="7348977"/>
            <a:chOff x="0" y="0"/>
            <a:chExt cx="1291901" cy="19355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91901" cy="1935533"/>
            </a:xfrm>
            <a:custGeom>
              <a:avLst/>
              <a:gdLst/>
              <a:ahLst/>
              <a:cxnLst/>
              <a:rect l="l" t="t" r="r" b="b"/>
              <a:pathLst>
                <a:path w="1291901" h="1935533">
                  <a:moveTo>
                    <a:pt x="0" y="0"/>
                  </a:moveTo>
                  <a:lnTo>
                    <a:pt x="1291901" y="0"/>
                  </a:lnTo>
                  <a:lnTo>
                    <a:pt x="1291901" y="1935533"/>
                  </a:lnTo>
                  <a:lnTo>
                    <a:pt x="0" y="1935533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291901" cy="1954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52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691407" y="2938023"/>
            <a:ext cx="4905185" cy="7348977"/>
            <a:chOff x="0" y="0"/>
            <a:chExt cx="1291901" cy="19355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91901" cy="1935533"/>
            </a:xfrm>
            <a:custGeom>
              <a:avLst/>
              <a:gdLst/>
              <a:ahLst/>
              <a:cxnLst/>
              <a:rect l="l" t="t" r="r" b="b"/>
              <a:pathLst>
                <a:path w="1291901" h="1935533">
                  <a:moveTo>
                    <a:pt x="0" y="0"/>
                  </a:moveTo>
                  <a:lnTo>
                    <a:pt x="1291901" y="0"/>
                  </a:lnTo>
                  <a:lnTo>
                    <a:pt x="1291901" y="1935533"/>
                  </a:lnTo>
                  <a:lnTo>
                    <a:pt x="0" y="1935533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291901" cy="1954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52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624688" y="772038"/>
            <a:ext cx="16218413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439"/>
              </a:lnSpc>
            </a:pPr>
            <a:r>
              <a:rPr lang="en-US" sz="9600">
                <a:solidFill>
                  <a:srgbClr val="363434"/>
                </a:solidFill>
                <a:latin typeface="DM Serif Display"/>
              </a:rPr>
              <a:t>Documentos magisteriales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624688" y="2948886"/>
            <a:ext cx="3713209" cy="1606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600"/>
              </a:lnSpc>
            </a:pPr>
            <a:r>
              <a:rPr lang="en-US" sz="8000">
                <a:solidFill>
                  <a:srgbClr val="363434"/>
                </a:solidFill>
                <a:latin typeface="DM Serif Display Bold"/>
              </a:rPr>
              <a:t>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93489" y="2948886"/>
            <a:ext cx="3713209" cy="1606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600"/>
              </a:lnSpc>
            </a:pPr>
            <a:r>
              <a:rPr lang="en-US" sz="8000">
                <a:solidFill>
                  <a:srgbClr val="363434"/>
                </a:solidFill>
                <a:latin typeface="DM Serif Display Bold"/>
              </a:rPr>
              <a:t>2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624688" y="4692595"/>
            <a:ext cx="3713209" cy="1764411"/>
            <a:chOff x="0" y="0"/>
            <a:chExt cx="4950945" cy="2352549"/>
          </a:xfrm>
        </p:grpSpPr>
        <p:sp>
          <p:nvSpPr>
            <p:cNvPr id="12" name="TextBox 12"/>
            <p:cNvSpPr txBox="1"/>
            <p:nvPr/>
          </p:nvSpPr>
          <p:spPr>
            <a:xfrm>
              <a:off x="0" y="1733042"/>
              <a:ext cx="4950945" cy="6195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63"/>
                </a:lnSpc>
              </a:pPr>
              <a:r>
                <a:rPr lang="en-US" sz="2799">
                  <a:solidFill>
                    <a:srgbClr val="363434"/>
                  </a:solidFill>
                  <a:latin typeface="Glacial Indifference"/>
                </a:rPr>
                <a:t>Decreto - 1965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4950945" cy="15896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99"/>
                </a:lnSpc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Apostolicam</a:t>
              </a:r>
            </a:p>
            <a:p>
              <a:pPr marL="0" lvl="0" indent="0" algn="l">
                <a:lnSpc>
                  <a:spcPts val="4899"/>
                </a:lnSpc>
                <a:spcBef>
                  <a:spcPct val="0"/>
                </a:spcBef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actuositatem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293489" y="4783082"/>
            <a:ext cx="3713209" cy="1145286"/>
            <a:chOff x="0" y="0"/>
            <a:chExt cx="4950945" cy="1527049"/>
          </a:xfrm>
        </p:grpSpPr>
        <p:sp>
          <p:nvSpPr>
            <p:cNvPr id="15" name="TextBox 15"/>
            <p:cNvSpPr txBox="1"/>
            <p:nvPr/>
          </p:nvSpPr>
          <p:spPr>
            <a:xfrm>
              <a:off x="0" y="907542"/>
              <a:ext cx="4950945" cy="6195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63"/>
                </a:lnSpc>
              </a:pPr>
              <a:r>
                <a:rPr lang="en-US" sz="2799">
                  <a:solidFill>
                    <a:srgbClr val="363434"/>
                  </a:solidFill>
                  <a:latin typeface="Glacial Indifference"/>
                </a:rPr>
                <a:t>Exhortación - 1988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4950945" cy="7641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899"/>
                </a:lnSpc>
                <a:spcBef>
                  <a:spcPct val="0"/>
                </a:spcBef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Christifideles laici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2958668" y="6322314"/>
            <a:ext cx="3713209" cy="421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11"/>
              </a:lnSpc>
            </a:pPr>
            <a:endParaRPr/>
          </a:p>
        </p:txBody>
      </p:sp>
      <p:grpSp>
        <p:nvGrpSpPr>
          <p:cNvPr id="18" name="Group 18"/>
          <p:cNvGrpSpPr/>
          <p:nvPr/>
        </p:nvGrpSpPr>
        <p:grpSpPr>
          <a:xfrm>
            <a:off x="4499694" y="8994085"/>
            <a:ext cx="3713209" cy="1038225"/>
            <a:chOff x="0" y="0"/>
            <a:chExt cx="4950945" cy="1384300"/>
          </a:xfrm>
        </p:grpSpPr>
        <p:sp>
          <p:nvSpPr>
            <p:cNvPr id="19" name="TextBox 19"/>
            <p:cNvSpPr txBox="1"/>
            <p:nvPr/>
          </p:nvSpPr>
          <p:spPr>
            <a:xfrm>
              <a:off x="0" y="841502"/>
              <a:ext cx="4950945" cy="5427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11"/>
                </a:lnSpc>
              </a:pPr>
              <a:endParaRPr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4950945" cy="6980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363434"/>
                  </a:solidFill>
                  <a:latin typeface="DM Serif Display Bold"/>
                </a:rPr>
                <a:t>Participación activa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903706" y="6147444"/>
            <a:ext cx="4905185" cy="4810150"/>
            <a:chOff x="0" y="0"/>
            <a:chExt cx="1291901" cy="126687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291901" cy="1266871"/>
            </a:xfrm>
            <a:custGeom>
              <a:avLst/>
              <a:gdLst/>
              <a:ahLst/>
              <a:cxnLst/>
              <a:rect l="l" t="t" r="r" b="b"/>
              <a:pathLst>
                <a:path w="1291901" h="1266871">
                  <a:moveTo>
                    <a:pt x="0" y="0"/>
                  </a:moveTo>
                  <a:lnTo>
                    <a:pt x="1291901" y="0"/>
                  </a:lnTo>
                  <a:lnTo>
                    <a:pt x="1291901" y="1266871"/>
                  </a:lnTo>
                  <a:lnTo>
                    <a:pt x="0" y="1266871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1291901" cy="12859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52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4499694" y="7666829"/>
            <a:ext cx="3713209" cy="1099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Importancia de los laicos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499694" y="6133156"/>
            <a:ext cx="3713209" cy="1371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730"/>
              </a:lnSpc>
              <a:spcBef>
                <a:spcPct val="0"/>
              </a:spcBef>
            </a:pPr>
            <a:r>
              <a:rPr lang="en-US" sz="6900">
                <a:solidFill>
                  <a:srgbClr val="363434"/>
                </a:solidFill>
                <a:latin typeface="DM Serif Display Bold"/>
              </a:rPr>
              <a:t>Mensaje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4499694" y="8842849"/>
            <a:ext cx="3713209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Participación activa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2362680" y="2938023"/>
            <a:ext cx="4905185" cy="7348977"/>
            <a:chOff x="0" y="0"/>
            <a:chExt cx="1291901" cy="1935533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291901" cy="1935533"/>
            </a:xfrm>
            <a:custGeom>
              <a:avLst/>
              <a:gdLst/>
              <a:ahLst/>
              <a:cxnLst/>
              <a:rect l="l" t="t" r="r" b="b"/>
              <a:pathLst>
                <a:path w="1291901" h="1935533">
                  <a:moveTo>
                    <a:pt x="0" y="0"/>
                  </a:moveTo>
                  <a:lnTo>
                    <a:pt x="1291901" y="0"/>
                  </a:lnTo>
                  <a:lnTo>
                    <a:pt x="1291901" y="1935533"/>
                  </a:lnTo>
                  <a:lnTo>
                    <a:pt x="0" y="1935533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1291901" cy="1954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52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2958668" y="2948886"/>
            <a:ext cx="3713209" cy="1606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600"/>
              </a:lnSpc>
            </a:pPr>
            <a:r>
              <a:rPr lang="en-US" sz="8000">
                <a:solidFill>
                  <a:srgbClr val="363434"/>
                </a:solidFill>
                <a:latin typeface="DM Serif Display Bold"/>
              </a:rPr>
              <a:t>3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12557969" y="4553148"/>
            <a:ext cx="4495556" cy="5479161"/>
            <a:chOff x="0" y="0"/>
            <a:chExt cx="5994075" cy="7305549"/>
          </a:xfrm>
        </p:grpSpPr>
        <p:sp>
          <p:nvSpPr>
            <p:cNvPr id="32" name="TextBox 32"/>
            <p:cNvSpPr txBox="1"/>
            <p:nvPr/>
          </p:nvSpPr>
          <p:spPr>
            <a:xfrm>
              <a:off x="0" y="6686042"/>
              <a:ext cx="5994075" cy="6195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3"/>
                </a:lnSpc>
              </a:pPr>
              <a:r>
                <a:rPr lang="en-US" sz="2799">
                  <a:solidFill>
                    <a:srgbClr val="363434"/>
                  </a:solidFill>
                  <a:latin typeface="Glacial Indifference"/>
                </a:rPr>
                <a:t>Papa Francisco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57150"/>
              <a:ext cx="5994075" cy="65426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755649" lvl="1" indent="-377824">
                <a:lnSpc>
                  <a:spcPts val="4899"/>
                </a:lnSpc>
                <a:buFont typeface="Arial"/>
                <a:buChar char="•"/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Evangelii gaudium</a:t>
              </a:r>
            </a:p>
            <a:p>
              <a:pPr marL="755649" lvl="1" indent="-377824">
                <a:lnSpc>
                  <a:spcPts val="4899"/>
                </a:lnSpc>
                <a:buFont typeface="Arial"/>
                <a:buChar char="•"/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Discurso conmemorativo</a:t>
              </a:r>
            </a:p>
            <a:p>
              <a:pPr marL="755649" lvl="1" indent="-377824">
                <a:lnSpc>
                  <a:spcPts val="4899"/>
                </a:lnSpc>
                <a:buFont typeface="Arial"/>
                <a:buChar char="•"/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Discurso para laicos, familia, vida</a:t>
              </a:r>
            </a:p>
            <a:p>
              <a:pPr marL="755649" lvl="1" indent="-377824" algn="l">
                <a:lnSpc>
                  <a:spcPts val="4899"/>
                </a:lnSpc>
                <a:buFont typeface="Arial"/>
                <a:buChar char="•"/>
              </a:pPr>
              <a:r>
                <a:rPr lang="en-US" sz="3499">
                  <a:solidFill>
                    <a:srgbClr val="363434"/>
                  </a:solidFill>
                  <a:latin typeface="DM Serif Display Bold"/>
                </a:rPr>
                <a:t>Praedicate evangelium</a:t>
              </a: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4499694" y="9456894"/>
            <a:ext cx="3713209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Formación integral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AA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6863" y="6322314"/>
            <a:ext cx="3713209" cy="421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11"/>
              </a:lnSpc>
            </a:pPr>
            <a:endParaRPr/>
          </a:p>
        </p:txBody>
      </p:sp>
      <p:grpSp>
        <p:nvGrpSpPr>
          <p:cNvPr id="3" name="Group 3"/>
          <p:cNvGrpSpPr/>
          <p:nvPr/>
        </p:nvGrpSpPr>
        <p:grpSpPr>
          <a:xfrm>
            <a:off x="410875" y="2267132"/>
            <a:ext cx="4905185" cy="8019868"/>
            <a:chOff x="0" y="0"/>
            <a:chExt cx="1291901" cy="211222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91901" cy="2112229"/>
            </a:xfrm>
            <a:custGeom>
              <a:avLst/>
              <a:gdLst/>
              <a:ahLst/>
              <a:cxnLst/>
              <a:rect l="l" t="t" r="r" b="b"/>
              <a:pathLst>
                <a:path w="1291901" h="2112229">
                  <a:moveTo>
                    <a:pt x="0" y="0"/>
                  </a:moveTo>
                  <a:lnTo>
                    <a:pt x="1291901" y="0"/>
                  </a:lnTo>
                  <a:lnTo>
                    <a:pt x="1291901" y="2112229"/>
                  </a:lnTo>
                  <a:lnTo>
                    <a:pt x="0" y="2112229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1291901" cy="2131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5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581811" y="2639849"/>
            <a:ext cx="791160" cy="509309"/>
          </a:xfrm>
          <a:custGeom>
            <a:avLst/>
            <a:gdLst/>
            <a:ahLst/>
            <a:cxnLst/>
            <a:rect l="l" t="t" r="r" b="b"/>
            <a:pathLst>
              <a:path w="791160" h="509309">
                <a:moveTo>
                  <a:pt x="0" y="0"/>
                </a:moveTo>
                <a:lnTo>
                  <a:pt x="791160" y="0"/>
                </a:lnTo>
                <a:lnTo>
                  <a:pt x="791160" y="509309"/>
                </a:lnTo>
                <a:lnTo>
                  <a:pt x="0" y="5093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400000">
            <a:off x="8200546" y="4498675"/>
            <a:ext cx="1835205" cy="554737"/>
          </a:xfrm>
          <a:custGeom>
            <a:avLst/>
            <a:gdLst/>
            <a:ahLst/>
            <a:cxnLst/>
            <a:rect l="l" t="t" r="r" b="b"/>
            <a:pathLst>
              <a:path w="1835205" h="554737">
                <a:moveTo>
                  <a:pt x="0" y="0"/>
                </a:moveTo>
                <a:lnTo>
                  <a:pt x="1835205" y="0"/>
                </a:lnTo>
                <a:lnTo>
                  <a:pt x="1835205" y="554737"/>
                </a:lnTo>
                <a:lnTo>
                  <a:pt x="0" y="5547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0800000">
            <a:off x="12457200" y="3577771"/>
            <a:ext cx="880185" cy="2396544"/>
          </a:xfrm>
          <a:custGeom>
            <a:avLst/>
            <a:gdLst/>
            <a:ahLst/>
            <a:cxnLst/>
            <a:rect l="l" t="t" r="r" b="b"/>
            <a:pathLst>
              <a:path w="880185" h="2396544">
                <a:moveTo>
                  <a:pt x="0" y="0"/>
                </a:moveTo>
                <a:lnTo>
                  <a:pt x="880186" y="0"/>
                </a:lnTo>
                <a:lnTo>
                  <a:pt x="880186" y="2396545"/>
                </a:lnTo>
                <a:lnTo>
                  <a:pt x="0" y="23965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775536" y="3577771"/>
            <a:ext cx="1574927" cy="2427633"/>
          </a:xfrm>
          <a:custGeom>
            <a:avLst/>
            <a:gdLst/>
            <a:ahLst/>
            <a:cxnLst/>
            <a:rect l="l" t="t" r="r" b="b"/>
            <a:pathLst>
              <a:path w="1574927" h="2427633">
                <a:moveTo>
                  <a:pt x="0" y="0"/>
                </a:moveTo>
                <a:lnTo>
                  <a:pt x="1574926" y="0"/>
                </a:lnTo>
                <a:lnTo>
                  <a:pt x="1574926" y="2427633"/>
                </a:lnTo>
                <a:lnTo>
                  <a:pt x="0" y="24276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005991" y="444047"/>
            <a:ext cx="14802136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439"/>
              </a:lnSpc>
            </a:pPr>
            <a:r>
              <a:rPr lang="en-US" sz="9600">
                <a:solidFill>
                  <a:srgbClr val="363434"/>
                </a:solidFill>
                <a:latin typeface="DM Serif Display"/>
              </a:rPr>
              <a:t>Documentos magisteriales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93372" y="2582699"/>
            <a:ext cx="3988439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Reforma de la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Iglesia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601571" y="2582699"/>
            <a:ext cx="4629029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Reforma de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mentalidad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6356955" y="2612227"/>
            <a:ext cx="902345" cy="488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>
                <a:solidFill>
                  <a:srgbClr val="363434"/>
                </a:solidFill>
                <a:latin typeface="DM Serif Display Bold"/>
              </a:rPr>
              <a:t>EG 27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187010" y="4383296"/>
            <a:ext cx="14289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363434"/>
                </a:solidFill>
                <a:latin typeface="DM Serif Display Bold"/>
              </a:rPr>
              <a:t>Laicos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763187" y="5266263"/>
            <a:ext cx="1609783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Su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voz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731048" y="4740337"/>
            <a:ext cx="2377515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Clericalismo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606846" y="4173845"/>
            <a:ext cx="2377515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Formación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763188" y="3628797"/>
            <a:ext cx="2377515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Compromiso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20505" y="3601391"/>
            <a:ext cx="4085927" cy="565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35"/>
              </a:lnSpc>
              <a:spcBef>
                <a:spcPct val="0"/>
              </a:spcBef>
            </a:pPr>
            <a:r>
              <a:rPr lang="en-US" sz="3382">
                <a:solidFill>
                  <a:srgbClr val="363434"/>
                </a:solidFill>
                <a:latin typeface="DM Serif Display Bold"/>
              </a:rPr>
              <a:t>Evangelii gaudium</a:t>
            </a:r>
          </a:p>
        </p:txBody>
      </p:sp>
      <p:sp>
        <p:nvSpPr>
          <p:cNvPr id="20" name="Freeform 20"/>
          <p:cNvSpPr/>
          <p:nvPr/>
        </p:nvSpPr>
        <p:spPr>
          <a:xfrm rot="-10800000" flipH="1">
            <a:off x="5514624" y="2746956"/>
            <a:ext cx="880185" cy="2396544"/>
          </a:xfrm>
          <a:custGeom>
            <a:avLst/>
            <a:gdLst/>
            <a:ahLst/>
            <a:cxnLst/>
            <a:rect l="l" t="t" r="r" b="b"/>
            <a:pathLst>
              <a:path w="880185" h="2396544">
                <a:moveTo>
                  <a:pt x="880185" y="0"/>
                </a:moveTo>
                <a:lnTo>
                  <a:pt x="0" y="0"/>
                </a:lnTo>
                <a:lnTo>
                  <a:pt x="0" y="2396544"/>
                </a:lnTo>
                <a:lnTo>
                  <a:pt x="880185" y="2396544"/>
                </a:lnTo>
                <a:lnTo>
                  <a:pt x="88018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410875" y="6869321"/>
            <a:ext cx="4955072" cy="2284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Discurso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conmemorativo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del 50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aniversario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de la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institución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del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Sínodo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de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los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Obispos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593372" y="7100779"/>
            <a:ext cx="2550628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Sinodalidad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245239" y="7667199"/>
            <a:ext cx="2741488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Escucha mutua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901497" y="8233619"/>
            <a:ext cx="4955072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Fe y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misión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,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tarea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de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todos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25" name="Freeform 25"/>
          <p:cNvSpPr/>
          <p:nvPr/>
        </p:nvSpPr>
        <p:spPr>
          <a:xfrm rot="-10800000">
            <a:off x="13178822" y="7291705"/>
            <a:ext cx="543475" cy="1479759"/>
          </a:xfrm>
          <a:custGeom>
            <a:avLst/>
            <a:gdLst/>
            <a:ahLst/>
            <a:cxnLst/>
            <a:rect l="l" t="t" r="r" b="b"/>
            <a:pathLst>
              <a:path w="543475" h="1479759">
                <a:moveTo>
                  <a:pt x="0" y="0"/>
                </a:moveTo>
                <a:lnTo>
                  <a:pt x="543475" y="0"/>
                </a:lnTo>
                <a:lnTo>
                  <a:pt x="543475" y="1479759"/>
                </a:lnTo>
                <a:lnTo>
                  <a:pt x="0" y="14797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14353500" y="7745834"/>
            <a:ext cx="1267500" cy="514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363434"/>
                </a:solidFill>
                <a:latin typeface="DM Serif Display Bold"/>
              </a:rPr>
              <a:t>Hch 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AA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6863" y="6322314"/>
            <a:ext cx="3713209" cy="421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11"/>
              </a:lnSpc>
            </a:pPr>
            <a:endParaRPr/>
          </a:p>
        </p:txBody>
      </p:sp>
      <p:grpSp>
        <p:nvGrpSpPr>
          <p:cNvPr id="3" name="Group 3"/>
          <p:cNvGrpSpPr/>
          <p:nvPr/>
        </p:nvGrpSpPr>
        <p:grpSpPr>
          <a:xfrm>
            <a:off x="410875" y="2267132"/>
            <a:ext cx="4905185" cy="8019868"/>
            <a:chOff x="0" y="0"/>
            <a:chExt cx="1291901" cy="211222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91901" cy="2112229"/>
            </a:xfrm>
            <a:custGeom>
              <a:avLst/>
              <a:gdLst/>
              <a:ahLst/>
              <a:cxnLst/>
              <a:rect l="l" t="t" r="r" b="b"/>
              <a:pathLst>
                <a:path w="1291901" h="2112229">
                  <a:moveTo>
                    <a:pt x="0" y="0"/>
                  </a:moveTo>
                  <a:lnTo>
                    <a:pt x="1291901" y="0"/>
                  </a:lnTo>
                  <a:lnTo>
                    <a:pt x="1291901" y="2112229"/>
                  </a:lnTo>
                  <a:lnTo>
                    <a:pt x="0" y="2112229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1291901" cy="2131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5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10800000" flipH="1">
            <a:off x="5455580" y="2808827"/>
            <a:ext cx="1185418" cy="3227623"/>
          </a:xfrm>
          <a:custGeom>
            <a:avLst/>
            <a:gdLst/>
            <a:ahLst/>
            <a:cxnLst/>
            <a:rect l="l" t="t" r="r" b="b"/>
            <a:pathLst>
              <a:path w="1185418" h="3227623">
                <a:moveTo>
                  <a:pt x="1185417" y="0"/>
                </a:moveTo>
                <a:lnTo>
                  <a:pt x="0" y="0"/>
                </a:lnTo>
                <a:lnTo>
                  <a:pt x="0" y="3227623"/>
                </a:lnTo>
                <a:lnTo>
                  <a:pt x="1185417" y="3227623"/>
                </a:lnTo>
                <a:lnTo>
                  <a:pt x="118541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5587955" y="2147943"/>
            <a:ext cx="774097" cy="7200900"/>
          </a:xfrm>
          <a:custGeom>
            <a:avLst/>
            <a:gdLst/>
            <a:ahLst/>
            <a:cxnLst/>
            <a:rect l="l" t="t" r="r" b="b"/>
            <a:pathLst>
              <a:path w="774097" h="7200900">
                <a:moveTo>
                  <a:pt x="774097" y="0"/>
                </a:moveTo>
                <a:lnTo>
                  <a:pt x="0" y="0"/>
                </a:lnTo>
                <a:lnTo>
                  <a:pt x="0" y="7200900"/>
                </a:lnTo>
                <a:lnTo>
                  <a:pt x="774097" y="7200900"/>
                </a:lnTo>
                <a:lnTo>
                  <a:pt x="77409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005991" y="444047"/>
            <a:ext cx="14802136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439"/>
              </a:lnSpc>
            </a:pPr>
            <a:r>
              <a:rPr lang="en-US" sz="9600">
                <a:solidFill>
                  <a:srgbClr val="363434"/>
                </a:solidFill>
                <a:latin typeface="DM Serif Display"/>
              </a:rPr>
              <a:t>Documentos magisteriales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539317" y="2571217"/>
            <a:ext cx="7453339" cy="553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Corresponsabilidad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no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como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revancha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809677" y="5677081"/>
            <a:ext cx="8635403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Necesario trabajo en equipo pastores-laicos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809677" y="4891586"/>
            <a:ext cx="8842549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Colaboración ad intra y ad extra de la Iglesia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09677" y="4106091"/>
            <a:ext cx="8842549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Unidad en Cristo anterior a cualquier separación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809677" y="3320596"/>
            <a:ext cx="6912620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Correcta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visión</a:t>
            </a:r>
            <a:r>
              <a:rPr lang="en-US" sz="3200" dirty="0">
                <a:solidFill>
                  <a:srgbClr val="363434"/>
                </a:solidFill>
                <a:latin typeface="DM Serif Display Bold"/>
              </a:rPr>
              <a:t> de la </a:t>
            </a:r>
            <a:r>
              <a:rPr lang="en-US" sz="3200" dirty="0" err="1">
                <a:solidFill>
                  <a:srgbClr val="363434"/>
                </a:solidFill>
                <a:latin typeface="DM Serif Display Bold"/>
              </a:rPr>
              <a:t>Iglesia</a:t>
            </a:r>
            <a:endParaRPr lang="en-US" sz="3200" dirty="0">
              <a:solidFill>
                <a:srgbClr val="363434"/>
              </a:solidFill>
              <a:latin typeface="DM Serif Display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51765" y="3339991"/>
            <a:ext cx="4665599" cy="222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Discurso a los participantes Congreso del Dicasterio laico, familia y vida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99408" y="7637272"/>
            <a:ext cx="4128120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Praedicate evangelium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640997" y="7253151"/>
            <a:ext cx="8258293" cy="166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Posibilidad de presidir dicasterios,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63434"/>
                </a:solidFill>
                <a:latin typeface="DM Serif Display Bold"/>
              </a:rPr>
              <a:t>por parte de mujeres y varones, no como exepción, sino en virtud del bautismo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6808128" y="2033894"/>
            <a:ext cx="301761" cy="7314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8"/>
              </a:lnSpc>
              <a:spcBef>
                <a:spcPct val="0"/>
              </a:spcBef>
            </a:pPr>
            <a:r>
              <a:rPr lang="en-US" sz="4134">
                <a:solidFill>
                  <a:srgbClr val="000000"/>
                </a:solidFill>
                <a:latin typeface="DM Serif Display Bold"/>
              </a:rPr>
              <a:t>Sinodalidad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144254"/>
            <a:chOff x="0" y="0"/>
            <a:chExt cx="4816593" cy="8281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28116"/>
            </a:xfrm>
            <a:custGeom>
              <a:avLst/>
              <a:gdLst/>
              <a:ahLst/>
              <a:cxnLst/>
              <a:rect l="l" t="t" r="r" b="b"/>
              <a:pathLst>
                <a:path w="4816592" h="828116">
                  <a:moveTo>
                    <a:pt x="0" y="0"/>
                  </a:moveTo>
                  <a:lnTo>
                    <a:pt x="4816592" y="0"/>
                  </a:lnTo>
                  <a:lnTo>
                    <a:pt x="4816592" y="828116"/>
                  </a:lnTo>
                  <a:lnTo>
                    <a:pt x="0" y="828116"/>
                  </a:lnTo>
                  <a:close/>
                </a:path>
              </a:pathLst>
            </a:custGeom>
            <a:solidFill>
              <a:srgbClr val="A6AA9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66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3591141"/>
            <a:ext cx="7159176" cy="6020655"/>
          </a:xfrm>
          <a:custGeom>
            <a:avLst/>
            <a:gdLst/>
            <a:ahLst/>
            <a:cxnLst/>
            <a:rect l="l" t="t" r="r" b="b"/>
            <a:pathLst>
              <a:path w="7159176" h="6020655">
                <a:moveTo>
                  <a:pt x="0" y="0"/>
                </a:moveTo>
                <a:lnTo>
                  <a:pt x="7159176" y="0"/>
                </a:lnTo>
                <a:lnTo>
                  <a:pt x="7159176" y="6020655"/>
                </a:lnTo>
                <a:lnTo>
                  <a:pt x="0" y="60206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187876" y="5496996"/>
            <a:ext cx="3761304" cy="3761304"/>
          </a:xfrm>
          <a:custGeom>
            <a:avLst/>
            <a:gdLst/>
            <a:ahLst/>
            <a:cxnLst/>
            <a:rect l="l" t="t" r="r" b="b"/>
            <a:pathLst>
              <a:path w="3761304" h="3761304">
                <a:moveTo>
                  <a:pt x="0" y="0"/>
                </a:moveTo>
                <a:lnTo>
                  <a:pt x="3761304" y="0"/>
                </a:lnTo>
                <a:lnTo>
                  <a:pt x="3761304" y="3761304"/>
                </a:lnTo>
                <a:lnTo>
                  <a:pt x="0" y="37613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400558" y="3884614"/>
            <a:ext cx="4264151" cy="3224764"/>
          </a:xfrm>
          <a:custGeom>
            <a:avLst/>
            <a:gdLst/>
            <a:ahLst/>
            <a:cxnLst/>
            <a:rect l="l" t="t" r="r" b="b"/>
            <a:pathLst>
              <a:path w="4264151" h="3224764">
                <a:moveTo>
                  <a:pt x="0" y="0"/>
                </a:moveTo>
                <a:lnTo>
                  <a:pt x="4264151" y="0"/>
                </a:lnTo>
                <a:lnTo>
                  <a:pt x="4264151" y="3224765"/>
                </a:lnTo>
                <a:lnTo>
                  <a:pt x="0" y="32247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382231" flipV="1">
            <a:off x="12091811" y="8237969"/>
            <a:ext cx="4742435" cy="1695421"/>
          </a:xfrm>
          <a:custGeom>
            <a:avLst/>
            <a:gdLst/>
            <a:ahLst/>
            <a:cxnLst/>
            <a:rect l="l" t="t" r="r" b="b"/>
            <a:pathLst>
              <a:path w="4742435" h="1695421">
                <a:moveTo>
                  <a:pt x="0" y="1695421"/>
                </a:moveTo>
                <a:lnTo>
                  <a:pt x="4742435" y="1695421"/>
                </a:lnTo>
                <a:lnTo>
                  <a:pt x="4742435" y="0"/>
                </a:lnTo>
                <a:lnTo>
                  <a:pt x="0" y="0"/>
                </a:lnTo>
                <a:lnTo>
                  <a:pt x="0" y="1695421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4511" y="27676"/>
            <a:ext cx="17758978" cy="271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363434"/>
                </a:solidFill>
                <a:latin typeface="DM Serif Display"/>
              </a:rPr>
              <a:t>La aportación de los laicos al orden temporal y eclesial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618</Words>
  <Application>Microsoft Macintosh PowerPoint</Application>
  <PresentationFormat>Personalizado</PresentationFormat>
  <Paragraphs>120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Glacial Indifference Bold</vt:lpstr>
      <vt:lpstr>Arial</vt:lpstr>
      <vt:lpstr>DM Serif Display Bold</vt:lpstr>
      <vt:lpstr>Open Sans Bold</vt:lpstr>
      <vt:lpstr>Glacial Indifference</vt:lpstr>
      <vt:lpstr>DM Serif Display</vt:lpstr>
      <vt:lpstr>DM Serif Display Italics</vt:lpstr>
      <vt:lpstr>Calibri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Iglesia es por su naturaleza una sociedad desigual, es decir, una sociedad compuesta por dos categorías de personas: los pastores y el rebaño, los que ocupan un rango entre los de la jerarquía, y la multitud de los fieles. Y estas categorías se</dc:title>
  <cp:lastModifiedBy>Rosa R-F C.</cp:lastModifiedBy>
  <cp:revision>2</cp:revision>
  <dcterms:created xsi:type="dcterms:W3CDTF">2006-08-16T00:00:00Z</dcterms:created>
  <dcterms:modified xsi:type="dcterms:W3CDTF">2023-12-01T18:01:30Z</dcterms:modified>
  <dc:identifier>DAF1iB7wqdg</dc:identifier>
</cp:coreProperties>
</file>