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2" r:id="rId1"/>
  </p:sldMasterIdLst>
  <p:notesMasterIdLst>
    <p:notesMasterId r:id="rId39"/>
  </p:notesMasterIdLst>
  <p:handoutMasterIdLst>
    <p:handoutMasterId r:id="rId40"/>
  </p:handoutMasterIdLst>
  <p:sldIdLst>
    <p:sldId id="256" r:id="rId2"/>
    <p:sldId id="280" r:id="rId3"/>
    <p:sldId id="281" r:id="rId4"/>
    <p:sldId id="290" r:id="rId5"/>
    <p:sldId id="272" r:id="rId6"/>
    <p:sldId id="273" r:id="rId7"/>
    <p:sldId id="275" r:id="rId8"/>
    <p:sldId id="276" r:id="rId9"/>
    <p:sldId id="277" r:id="rId10"/>
    <p:sldId id="288" r:id="rId11"/>
    <p:sldId id="291" r:id="rId12"/>
    <p:sldId id="292" r:id="rId13"/>
    <p:sldId id="293" r:id="rId14"/>
    <p:sldId id="294" r:id="rId15"/>
    <p:sldId id="295" r:id="rId16"/>
    <p:sldId id="296" r:id="rId17"/>
    <p:sldId id="282" r:id="rId18"/>
    <p:sldId id="283" r:id="rId19"/>
    <p:sldId id="284" r:id="rId20"/>
    <p:sldId id="285" r:id="rId21"/>
    <p:sldId id="289" r:id="rId22"/>
    <p:sldId id="278" r:id="rId23"/>
    <p:sldId id="257" r:id="rId24"/>
    <p:sldId id="259" r:id="rId25"/>
    <p:sldId id="260" r:id="rId26"/>
    <p:sldId id="258" r:id="rId27"/>
    <p:sldId id="261" r:id="rId28"/>
    <p:sldId id="262" r:id="rId29"/>
    <p:sldId id="263" r:id="rId30"/>
    <p:sldId id="264" r:id="rId31"/>
    <p:sldId id="265" r:id="rId32"/>
    <p:sldId id="266" r:id="rId33"/>
    <p:sldId id="267" r:id="rId34"/>
    <p:sldId id="286" r:id="rId35"/>
    <p:sldId id="287" r:id="rId36"/>
    <p:sldId id="279" r:id="rId37"/>
    <p:sldId id="274" r:id="rId38"/>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0" d="100"/>
          <a:sy n="60" d="100"/>
        </p:scale>
        <p:origin x="1464" y="2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628FE7-D46D-E042-9082-F3A296850AD3}" type="datetimeFigureOut">
              <a:rPr lang="es-ES" smtClean="0"/>
              <a:t>03/12/2023</a:t>
            </a:fld>
            <a:endParaRPr lang="en-GB"/>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F02A54-C6A7-0A4D-8268-BAA60A4729D0}" type="slidenum">
              <a:rPr lang="en-GB" smtClean="0"/>
              <a:t>‹Nº›</a:t>
            </a:fld>
            <a:endParaRPr lang="en-GB"/>
          </a:p>
        </p:txBody>
      </p:sp>
    </p:spTree>
    <p:extLst>
      <p:ext uri="{BB962C8B-B14F-4D97-AF65-F5344CB8AC3E}">
        <p14:creationId xmlns:p14="http://schemas.microsoft.com/office/powerpoint/2010/main" val="28039370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193FFB-20B6-5543-A7CA-D76AF76A22A2}" type="datetimeFigureOut">
              <a:rPr lang="es-ES" smtClean="0"/>
              <a:t>03/12/2023</a:t>
            </a:fld>
            <a:endParaRPr lang="en-GB"/>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GB"/>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883C07-C4FC-264D-9ED7-672E5A819920}" type="slidenum">
              <a:rPr lang="en-GB" smtClean="0"/>
              <a:t>‹Nº›</a:t>
            </a:fld>
            <a:endParaRPr lang="en-GB"/>
          </a:p>
        </p:txBody>
      </p:sp>
    </p:spTree>
    <p:extLst>
      <p:ext uri="{BB962C8B-B14F-4D97-AF65-F5344CB8AC3E}">
        <p14:creationId xmlns:p14="http://schemas.microsoft.com/office/powerpoint/2010/main" val="182383828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a:t>
            </a:fld>
            <a:endParaRPr lang="en-GB"/>
          </a:p>
        </p:txBody>
      </p:sp>
    </p:spTree>
    <p:extLst>
      <p:ext uri="{BB962C8B-B14F-4D97-AF65-F5344CB8AC3E}">
        <p14:creationId xmlns:p14="http://schemas.microsoft.com/office/powerpoint/2010/main" val="1888787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12</a:t>
            </a:fld>
            <a:endParaRPr lang="en-GB"/>
          </a:p>
        </p:txBody>
      </p:sp>
    </p:spTree>
    <p:extLst>
      <p:ext uri="{BB962C8B-B14F-4D97-AF65-F5344CB8AC3E}">
        <p14:creationId xmlns:p14="http://schemas.microsoft.com/office/powerpoint/2010/main" val="2591423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13</a:t>
            </a:fld>
            <a:endParaRPr lang="en-GB"/>
          </a:p>
        </p:txBody>
      </p:sp>
    </p:spTree>
    <p:extLst>
      <p:ext uri="{BB962C8B-B14F-4D97-AF65-F5344CB8AC3E}">
        <p14:creationId xmlns:p14="http://schemas.microsoft.com/office/powerpoint/2010/main" val="1694733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14</a:t>
            </a:fld>
            <a:endParaRPr lang="en-GB"/>
          </a:p>
        </p:txBody>
      </p:sp>
    </p:spTree>
    <p:extLst>
      <p:ext uri="{BB962C8B-B14F-4D97-AF65-F5344CB8AC3E}">
        <p14:creationId xmlns:p14="http://schemas.microsoft.com/office/powerpoint/2010/main" val="1654634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15</a:t>
            </a:fld>
            <a:endParaRPr lang="en-GB"/>
          </a:p>
        </p:txBody>
      </p:sp>
    </p:spTree>
    <p:extLst>
      <p:ext uri="{BB962C8B-B14F-4D97-AF65-F5344CB8AC3E}">
        <p14:creationId xmlns:p14="http://schemas.microsoft.com/office/powerpoint/2010/main" val="4142785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16</a:t>
            </a:fld>
            <a:endParaRPr lang="en-GB"/>
          </a:p>
        </p:txBody>
      </p:sp>
    </p:spTree>
    <p:extLst>
      <p:ext uri="{BB962C8B-B14F-4D97-AF65-F5344CB8AC3E}">
        <p14:creationId xmlns:p14="http://schemas.microsoft.com/office/powerpoint/2010/main" val="729624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18</a:t>
            </a:fld>
            <a:endParaRPr lang="en-GB"/>
          </a:p>
        </p:txBody>
      </p:sp>
    </p:spTree>
    <p:extLst>
      <p:ext uri="{BB962C8B-B14F-4D97-AF65-F5344CB8AC3E}">
        <p14:creationId xmlns:p14="http://schemas.microsoft.com/office/powerpoint/2010/main" val="1031082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19</a:t>
            </a:fld>
            <a:endParaRPr lang="en-GB"/>
          </a:p>
        </p:txBody>
      </p:sp>
    </p:spTree>
    <p:extLst>
      <p:ext uri="{BB962C8B-B14F-4D97-AF65-F5344CB8AC3E}">
        <p14:creationId xmlns:p14="http://schemas.microsoft.com/office/powerpoint/2010/main" val="306343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21</a:t>
            </a:fld>
            <a:endParaRPr lang="en-GB"/>
          </a:p>
        </p:txBody>
      </p:sp>
    </p:spTree>
    <p:extLst>
      <p:ext uri="{BB962C8B-B14F-4D97-AF65-F5344CB8AC3E}">
        <p14:creationId xmlns:p14="http://schemas.microsoft.com/office/powerpoint/2010/main" val="3563819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36</a:t>
            </a:fld>
            <a:endParaRPr lang="en-GB"/>
          </a:p>
        </p:txBody>
      </p:sp>
    </p:spTree>
    <p:extLst>
      <p:ext uri="{BB962C8B-B14F-4D97-AF65-F5344CB8AC3E}">
        <p14:creationId xmlns:p14="http://schemas.microsoft.com/office/powerpoint/2010/main" val="3612934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37</a:t>
            </a:fld>
            <a:endParaRPr lang="en-GB"/>
          </a:p>
        </p:txBody>
      </p:sp>
    </p:spTree>
    <p:extLst>
      <p:ext uri="{BB962C8B-B14F-4D97-AF65-F5344CB8AC3E}">
        <p14:creationId xmlns:p14="http://schemas.microsoft.com/office/powerpoint/2010/main" val="1790743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2</a:t>
            </a:fld>
            <a:endParaRPr lang="en-GB"/>
          </a:p>
        </p:txBody>
      </p:sp>
    </p:spTree>
    <p:extLst>
      <p:ext uri="{BB962C8B-B14F-4D97-AF65-F5344CB8AC3E}">
        <p14:creationId xmlns:p14="http://schemas.microsoft.com/office/powerpoint/2010/main" val="92149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3</a:t>
            </a:fld>
            <a:endParaRPr lang="en-GB"/>
          </a:p>
        </p:txBody>
      </p:sp>
    </p:spTree>
    <p:extLst>
      <p:ext uri="{BB962C8B-B14F-4D97-AF65-F5344CB8AC3E}">
        <p14:creationId xmlns:p14="http://schemas.microsoft.com/office/powerpoint/2010/main" val="4119714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5</a:t>
            </a:fld>
            <a:endParaRPr lang="en-GB"/>
          </a:p>
        </p:txBody>
      </p:sp>
    </p:spTree>
    <p:extLst>
      <p:ext uri="{BB962C8B-B14F-4D97-AF65-F5344CB8AC3E}">
        <p14:creationId xmlns:p14="http://schemas.microsoft.com/office/powerpoint/2010/main" val="2193460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7</a:t>
            </a:fld>
            <a:endParaRPr lang="en-GB"/>
          </a:p>
        </p:txBody>
      </p:sp>
    </p:spTree>
    <p:extLst>
      <p:ext uri="{BB962C8B-B14F-4D97-AF65-F5344CB8AC3E}">
        <p14:creationId xmlns:p14="http://schemas.microsoft.com/office/powerpoint/2010/main" val="141129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8</a:t>
            </a:fld>
            <a:endParaRPr lang="en-GB"/>
          </a:p>
        </p:txBody>
      </p:sp>
    </p:spTree>
    <p:extLst>
      <p:ext uri="{BB962C8B-B14F-4D97-AF65-F5344CB8AC3E}">
        <p14:creationId xmlns:p14="http://schemas.microsoft.com/office/powerpoint/2010/main" val="3244401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9</a:t>
            </a:fld>
            <a:endParaRPr lang="en-GB"/>
          </a:p>
        </p:txBody>
      </p:sp>
    </p:spTree>
    <p:extLst>
      <p:ext uri="{BB962C8B-B14F-4D97-AF65-F5344CB8AC3E}">
        <p14:creationId xmlns:p14="http://schemas.microsoft.com/office/powerpoint/2010/main" val="3081451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10</a:t>
            </a:fld>
            <a:endParaRPr lang="en-GB"/>
          </a:p>
        </p:txBody>
      </p:sp>
    </p:spTree>
    <p:extLst>
      <p:ext uri="{BB962C8B-B14F-4D97-AF65-F5344CB8AC3E}">
        <p14:creationId xmlns:p14="http://schemas.microsoft.com/office/powerpoint/2010/main" val="3896928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B883C07-C4FC-264D-9ED7-672E5A819920}" type="slidenum">
              <a:rPr lang="en-GB" smtClean="0"/>
              <a:t>11</a:t>
            </a:fld>
            <a:endParaRPr lang="en-GB"/>
          </a:p>
        </p:txBody>
      </p:sp>
    </p:spTree>
    <p:extLst>
      <p:ext uri="{BB962C8B-B14F-4D97-AF65-F5344CB8AC3E}">
        <p14:creationId xmlns:p14="http://schemas.microsoft.com/office/powerpoint/2010/main" val="1549575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Título 13"/>
          <p:cNvSpPr>
            <a:spLocks noGrp="1"/>
          </p:cNvSpPr>
          <p:nvPr>
            <p:ph type="ctrTitle"/>
          </p:nvPr>
        </p:nvSpPr>
        <p:spPr>
          <a:xfrm>
            <a:off x="1432560" y="359898"/>
            <a:ext cx="7406640" cy="1472184"/>
          </a:xfrm>
        </p:spPr>
        <p:txBody>
          <a:bodyPr anchor="b"/>
          <a:lstStyle>
            <a:lvl1pPr algn="l">
              <a:defRPr/>
            </a:lvl1pPr>
            <a:extLst/>
          </a:lstStyle>
          <a:p>
            <a:r>
              <a:rPr kumimoji="0" lang="es-ES_tradnl"/>
              <a:t>Clic para editar título</a:t>
            </a:r>
            <a:endParaRPr kumimoji="0" lang="en-US"/>
          </a:p>
        </p:txBody>
      </p:sp>
      <p:sp>
        <p:nvSpPr>
          <p:cNvPr id="22" name="Subtítu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_tradnl"/>
              <a:t>Haga clic para modificar el estilo de subtítulo del patrón</a:t>
            </a:r>
            <a:endParaRPr kumimoji="0" lang="en-US"/>
          </a:p>
        </p:txBody>
      </p:sp>
      <p:sp>
        <p:nvSpPr>
          <p:cNvPr id="7" name="Marcador de fecha 6"/>
          <p:cNvSpPr>
            <a:spLocks noGrp="1"/>
          </p:cNvSpPr>
          <p:nvPr>
            <p:ph type="dt" sz="half" idx="10"/>
          </p:nvPr>
        </p:nvSpPr>
        <p:spPr/>
        <p:txBody>
          <a:bodyPr/>
          <a:lstStyle/>
          <a:p>
            <a:fld id="{8E2B114C-F425-4143-8446-8F9F3A272D9D}" type="datetime1">
              <a:rPr lang="es-ES" smtClean="0"/>
              <a:t>03/12/2023</a:t>
            </a:fld>
            <a:endParaRPr lang="en-GB"/>
          </a:p>
        </p:txBody>
      </p:sp>
      <p:sp>
        <p:nvSpPr>
          <p:cNvPr id="20" name="Marcador de pie de página 19"/>
          <p:cNvSpPr>
            <a:spLocks noGrp="1"/>
          </p:cNvSpPr>
          <p:nvPr>
            <p:ph type="ftr" sz="quarter" idx="11"/>
          </p:nvPr>
        </p:nvSpPr>
        <p:spPr/>
        <p:txBody>
          <a:bodyPr/>
          <a:lstStyle/>
          <a:p>
            <a:endParaRPr lang="en-GB"/>
          </a:p>
        </p:txBody>
      </p:sp>
      <p:sp>
        <p:nvSpPr>
          <p:cNvPr id="10" name="Marcador de número de diapositiva 9"/>
          <p:cNvSpPr>
            <a:spLocks noGrp="1"/>
          </p:cNvSpPr>
          <p:nvPr>
            <p:ph type="sldNum" sz="quarter" idx="12"/>
          </p:nvPr>
        </p:nvSpPr>
        <p:spPr/>
        <p:txBody>
          <a:bodyPr/>
          <a:lstStyle/>
          <a:p>
            <a:fld id="{12DD229F-563F-CA43-92CD-27F06F5B40C9}" type="slidenum">
              <a:rPr lang="en-GB" smtClean="0"/>
              <a:t>‹Nº›</a:t>
            </a:fld>
            <a:endParaRPr lang="en-GB"/>
          </a:p>
        </p:txBody>
      </p:sp>
      <p:sp>
        <p:nvSpPr>
          <p:cNvPr id="8" name="E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es-ES_tradnl"/>
              <a:t>Clic para editar título</a:t>
            </a:r>
            <a:endParaRPr kumimoji="0" lang="en-US"/>
          </a:p>
        </p:txBody>
      </p:sp>
      <p:sp>
        <p:nvSpPr>
          <p:cNvPr id="3" name="Marcador de texto vertical 2"/>
          <p:cNvSpPr>
            <a:spLocks noGrp="1"/>
          </p:cNvSpPr>
          <p:nvPr>
            <p:ph type="body" orient="vert" idx="1"/>
          </p:nvPr>
        </p:nvSpPr>
        <p:spPr/>
        <p:txBody>
          <a:bodyPr vert="eaVer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4" name="Marcador de fecha 3"/>
          <p:cNvSpPr>
            <a:spLocks noGrp="1"/>
          </p:cNvSpPr>
          <p:nvPr>
            <p:ph type="dt" sz="half" idx="10"/>
          </p:nvPr>
        </p:nvSpPr>
        <p:spPr/>
        <p:txBody>
          <a:bodyPr/>
          <a:lstStyle/>
          <a:p>
            <a:fld id="{745A256F-5E2B-BC47-B3C1-1FE55D6984FF}" type="datetime1">
              <a:rPr lang="es-ES" smtClean="0"/>
              <a:t>03/12/2023</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274639"/>
            <a:ext cx="1828800" cy="5851525"/>
          </a:xfrm>
        </p:spPr>
        <p:txBody>
          <a:bodyPr vert="eaVert"/>
          <a:lstStyle/>
          <a:p>
            <a:r>
              <a:rPr kumimoji="0" lang="es-ES_tradnl"/>
              <a:t>Clic para editar título</a:t>
            </a:r>
            <a:endParaRPr kumimoji="0" lang="en-US"/>
          </a:p>
        </p:txBody>
      </p:sp>
      <p:sp>
        <p:nvSpPr>
          <p:cNvPr id="3" name="Marcador de texto vertical 2"/>
          <p:cNvSpPr>
            <a:spLocks noGrp="1"/>
          </p:cNvSpPr>
          <p:nvPr>
            <p:ph type="body" orient="vert" idx="1"/>
          </p:nvPr>
        </p:nvSpPr>
        <p:spPr>
          <a:xfrm>
            <a:off x="1143000" y="274640"/>
            <a:ext cx="5562600" cy="5851525"/>
          </a:xfrm>
        </p:spPr>
        <p:txBody>
          <a:bodyPr vert="eaVer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4" name="Marcador de fecha 3"/>
          <p:cNvSpPr>
            <a:spLocks noGrp="1"/>
          </p:cNvSpPr>
          <p:nvPr>
            <p:ph type="dt" sz="half" idx="10"/>
          </p:nvPr>
        </p:nvSpPr>
        <p:spPr/>
        <p:txBody>
          <a:bodyPr/>
          <a:lstStyle/>
          <a:p>
            <a:fld id="{014189B8-269F-6644-8180-7D3878AB4B45}" type="datetime1">
              <a:rPr lang="es-ES" smtClean="0"/>
              <a:t>03/12/2023</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es-ES_tradnl"/>
              <a:t>Clic para editar título</a:t>
            </a:r>
            <a:endParaRPr kumimoji="0" lang="en-US"/>
          </a:p>
        </p:txBody>
      </p:sp>
      <p:sp>
        <p:nvSpPr>
          <p:cNvPr id="3" name="Marcador de contenido 2"/>
          <p:cNvSpPr>
            <a:spLocks noGrp="1"/>
          </p:cNvSpPr>
          <p:nvPr>
            <p:ph idx="1"/>
          </p:nvPr>
        </p:nvSpPr>
        <p:spPr/>
        <p:txBody>
          <a:bodyPr/>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4" name="Marcador de fecha 3"/>
          <p:cNvSpPr>
            <a:spLocks noGrp="1"/>
          </p:cNvSpPr>
          <p:nvPr>
            <p:ph type="dt" sz="half" idx="10"/>
          </p:nvPr>
        </p:nvSpPr>
        <p:spPr/>
        <p:txBody>
          <a:bodyPr/>
          <a:lstStyle/>
          <a:p>
            <a:fld id="{43063ADF-49CB-F14D-AB35-202519EF7ADE}" type="datetime1">
              <a:rPr lang="es-ES" smtClean="0"/>
              <a:t>03/12/2023</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ángu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ítu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_tradnl"/>
              <a:t>Clic para editar título</a:t>
            </a:r>
            <a:endParaRPr kumimoji="0" lang="en-US"/>
          </a:p>
        </p:txBody>
      </p:sp>
      <p:sp>
        <p:nvSpPr>
          <p:cNvPr id="3" name="Marcador de tex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_tradnl"/>
              <a:t>Haga clic para modificar el estilo de texto del patrón</a:t>
            </a:r>
          </a:p>
        </p:txBody>
      </p:sp>
      <p:sp>
        <p:nvSpPr>
          <p:cNvPr id="4" name="Marcador de fecha 3"/>
          <p:cNvSpPr>
            <a:spLocks noGrp="1"/>
          </p:cNvSpPr>
          <p:nvPr>
            <p:ph type="dt" sz="half" idx="10"/>
          </p:nvPr>
        </p:nvSpPr>
        <p:spPr/>
        <p:txBody>
          <a:bodyPr/>
          <a:lstStyle/>
          <a:p>
            <a:fld id="{9C1C59A2-79AD-F040-B88B-829D80100975}" type="datetime1">
              <a:rPr lang="es-ES" smtClean="0"/>
              <a:t>03/12/2023</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12DD229F-563F-CA43-92CD-27F06F5B40C9}" type="slidenum">
              <a:rPr lang="en-GB" smtClean="0"/>
              <a:t>‹Nº›</a:t>
            </a:fld>
            <a:endParaRPr lang="en-GB"/>
          </a:p>
        </p:txBody>
      </p:sp>
      <p:sp>
        <p:nvSpPr>
          <p:cNvPr id="10" name="Rectángu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lstStyle/>
          <a:p>
            <a:r>
              <a:rPr kumimoji="0" lang="es-ES_tradnl"/>
              <a:t>Clic para editar título</a:t>
            </a:r>
            <a:endParaRPr kumimoji="0" lang="en-US"/>
          </a:p>
        </p:txBody>
      </p:sp>
      <p:sp>
        <p:nvSpPr>
          <p:cNvPr id="3" name="Marcador de contenid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4" name="Marcador de contenid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5" name="Marcador de fecha 4"/>
          <p:cNvSpPr>
            <a:spLocks noGrp="1"/>
          </p:cNvSpPr>
          <p:nvPr>
            <p:ph type="dt" sz="half" idx="10"/>
          </p:nvPr>
        </p:nvSpPr>
        <p:spPr/>
        <p:txBody>
          <a:bodyPr/>
          <a:lstStyle/>
          <a:p>
            <a:fld id="{E58A51D0-323B-4D45-90B4-CFD3B9984DCB}" type="datetime1">
              <a:rPr lang="es-ES" smtClean="0"/>
              <a:t>03/12/2023</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_tradnl"/>
              <a:t>Clic para editar título</a:t>
            </a:r>
            <a:endParaRPr kumimoji="0" lang="en-US"/>
          </a:p>
        </p:txBody>
      </p:sp>
      <p:sp>
        <p:nvSpPr>
          <p:cNvPr id="3" name="Marcador de tex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_tradnl"/>
              <a:t>Haga clic para modificar el estilo de texto del patrón</a:t>
            </a:r>
          </a:p>
        </p:txBody>
      </p:sp>
      <p:sp>
        <p:nvSpPr>
          <p:cNvPr id="4" name="Marcador de tex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_tradnl"/>
              <a:t>Haga clic para modificar el estilo de texto del patrón</a:t>
            </a:r>
          </a:p>
        </p:txBody>
      </p:sp>
      <p:sp>
        <p:nvSpPr>
          <p:cNvPr id="5" name="Marcador de contenid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6" name="Marcador de contenid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7" name="Marcador de fecha 6"/>
          <p:cNvSpPr>
            <a:spLocks noGrp="1"/>
          </p:cNvSpPr>
          <p:nvPr>
            <p:ph type="dt" sz="half" idx="10"/>
          </p:nvPr>
        </p:nvSpPr>
        <p:spPr/>
        <p:txBody>
          <a:bodyPr/>
          <a:lstStyle/>
          <a:p>
            <a:fld id="{0C01B1A6-7959-1A41-9D8F-633B9D0B4F6E}" type="datetime1">
              <a:rPr lang="es-ES" smtClean="0"/>
              <a:t>03/12/2023</a:t>
            </a:fld>
            <a:endParaRPr lang="en-GB"/>
          </a:p>
        </p:txBody>
      </p:sp>
      <p:sp>
        <p:nvSpPr>
          <p:cNvPr id="8" name="Marcador de pie de página 7"/>
          <p:cNvSpPr>
            <a:spLocks noGrp="1"/>
          </p:cNvSpPr>
          <p:nvPr>
            <p:ph type="ftr" sz="quarter" idx="11"/>
          </p:nvPr>
        </p:nvSpPr>
        <p:spPr/>
        <p:txBody>
          <a:bodyPr/>
          <a:lstStyle/>
          <a:p>
            <a:endParaRPr lang="en-GB"/>
          </a:p>
        </p:txBody>
      </p:sp>
      <p:sp>
        <p:nvSpPr>
          <p:cNvPr id="9" name="Marcador de número de diapositiva 8"/>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lstStyle/>
          <a:p>
            <a:r>
              <a:rPr kumimoji="0" lang="es-ES_tradnl"/>
              <a:t>Clic para editar título</a:t>
            </a:r>
            <a:endParaRPr kumimoji="0" lang="en-US"/>
          </a:p>
        </p:txBody>
      </p:sp>
      <p:sp>
        <p:nvSpPr>
          <p:cNvPr id="3" name="Marcador de fecha 2"/>
          <p:cNvSpPr>
            <a:spLocks noGrp="1"/>
          </p:cNvSpPr>
          <p:nvPr>
            <p:ph type="dt" sz="half" idx="10"/>
          </p:nvPr>
        </p:nvSpPr>
        <p:spPr/>
        <p:txBody>
          <a:bodyPr/>
          <a:lstStyle/>
          <a:p>
            <a:fld id="{AD662750-3156-B94E-93BE-93EF377819F2}" type="datetime1">
              <a:rPr lang="es-ES" smtClean="0"/>
              <a:t>03/12/2023</a:t>
            </a:fld>
            <a:endParaRPr lang="en-GB"/>
          </a:p>
        </p:txBody>
      </p:sp>
      <p:sp>
        <p:nvSpPr>
          <p:cNvPr id="4" name="Marcador de pie de página 3"/>
          <p:cNvSpPr>
            <a:spLocks noGrp="1"/>
          </p:cNvSpPr>
          <p:nvPr>
            <p:ph type="ftr" sz="quarter" idx="11"/>
          </p:nvPr>
        </p:nvSpPr>
        <p:spPr/>
        <p:txBody>
          <a:bodyPr/>
          <a:lstStyle/>
          <a:p>
            <a:endParaRPr lang="en-GB"/>
          </a:p>
        </p:txBody>
      </p:sp>
      <p:sp>
        <p:nvSpPr>
          <p:cNvPr id="5" name="Marcador de número de diapositiva 4"/>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ángu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Marcador de fecha 1"/>
          <p:cNvSpPr>
            <a:spLocks noGrp="1"/>
          </p:cNvSpPr>
          <p:nvPr>
            <p:ph type="dt" sz="half" idx="10"/>
          </p:nvPr>
        </p:nvSpPr>
        <p:spPr/>
        <p:txBody>
          <a:bodyPr/>
          <a:lstStyle/>
          <a:p>
            <a:fld id="{483B5F16-62A8-3844-883D-95FD3A80B946}" type="datetime1">
              <a:rPr lang="es-ES" smtClean="0"/>
              <a:t>03/12/2023</a:t>
            </a:fld>
            <a:endParaRPr lang="en-GB"/>
          </a:p>
        </p:txBody>
      </p:sp>
      <p:sp>
        <p:nvSpPr>
          <p:cNvPr id="3" name="Marcador de pie de página 2"/>
          <p:cNvSpPr>
            <a:spLocks noGrp="1"/>
          </p:cNvSpPr>
          <p:nvPr>
            <p:ph type="ftr" sz="quarter" idx="11"/>
          </p:nvPr>
        </p:nvSpPr>
        <p:spPr/>
        <p:txBody>
          <a:bodyPr/>
          <a:lstStyle/>
          <a:p>
            <a:endParaRPr lang="en-GB"/>
          </a:p>
        </p:txBody>
      </p:sp>
      <p:sp>
        <p:nvSpPr>
          <p:cNvPr id="4" name="Marcador de número de diapositiva 3"/>
          <p:cNvSpPr>
            <a:spLocks noGrp="1"/>
          </p:cNvSpPr>
          <p:nvPr>
            <p:ph type="sldNum" sz="quarter" idx="12"/>
          </p:nvPr>
        </p:nvSpPr>
        <p:spPr/>
        <p:txBody>
          <a:bodyPr/>
          <a:lstStyle/>
          <a:p>
            <a:fld id="{12DD229F-563F-CA43-92CD-27F06F5B40C9}" type="slidenum">
              <a:rPr lang="en-GB" smtClean="0"/>
              <a:t>‹Nº›</a:t>
            </a:fld>
            <a:endParaRPr lang="en-GB"/>
          </a:p>
        </p:txBody>
      </p:sp>
      <p:sp>
        <p:nvSpPr>
          <p:cNvPr id="6" name="Rectángu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_tradnl"/>
              <a:t>Clic para editar título</a:t>
            </a:r>
            <a:endParaRPr kumimoji="0" lang="en-US"/>
          </a:p>
        </p:txBody>
      </p:sp>
      <p:sp>
        <p:nvSpPr>
          <p:cNvPr id="3" name="Marcador de tex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_tradnl"/>
              <a:t>Haga clic para modificar el estilo de texto del patrón</a:t>
            </a:r>
          </a:p>
        </p:txBody>
      </p:sp>
      <p:sp>
        <p:nvSpPr>
          <p:cNvPr id="4" name="Marcador de contenid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_tradnl"/>
              <a:t>Haga clic para modificar el estilo de texto del patrón</a:t>
            </a:r>
          </a:p>
          <a:p>
            <a:pPr lvl="1" eaLnBrk="1" latinLnBrk="0" hangingPunct="1"/>
            <a:r>
              <a:rPr lang="es-ES_tradnl"/>
              <a:t>Segundo nivel</a:t>
            </a:r>
          </a:p>
          <a:p>
            <a:pPr lvl="2" eaLnBrk="1" latinLnBrk="0" hangingPunct="1"/>
            <a:r>
              <a:rPr lang="es-ES_tradnl"/>
              <a:t>Tercer nivel</a:t>
            </a:r>
          </a:p>
          <a:p>
            <a:pPr lvl="3" eaLnBrk="1" latinLnBrk="0" hangingPunct="1"/>
            <a:r>
              <a:rPr lang="es-ES_tradnl"/>
              <a:t>Cuarto nivel</a:t>
            </a:r>
          </a:p>
          <a:p>
            <a:pPr lvl="4" eaLnBrk="1" latinLnBrk="0" hangingPunct="1"/>
            <a:r>
              <a:rPr lang="es-ES_tradnl"/>
              <a:t>Quinto nivel</a:t>
            </a:r>
            <a:endParaRPr kumimoji="0" lang="en-US"/>
          </a:p>
        </p:txBody>
      </p:sp>
      <p:sp>
        <p:nvSpPr>
          <p:cNvPr id="5" name="Marcador de fecha 4"/>
          <p:cNvSpPr>
            <a:spLocks noGrp="1"/>
          </p:cNvSpPr>
          <p:nvPr>
            <p:ph type="dt" sz="half" idx="10"/>
          </p:nvPr>
        </p:nvSpPr>
        <p:spPr/>
        <p:txBody>
          <a:bodyPr/>
          <a:lstStyle/>
          <a:p>
            <a:fld id="{15FC54EB-3BA2-4848-B757-6555C33FB4A3}" type="datetime1">
              <a:rPr lang="es-ES" smtClean="0"/>
              <a:t>03/12/2023</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12DD229F-563F-CA43-92CD-27F06F5B40C9}" type="slidenum">
              <a:rPr lang="en-GB" smtClean="0"/>
              <a:t>‹Nº›</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_tradnl"/>
              <a:t>Clic para editar título</a:t>
            </a:r>
            <a:endParaRPr kumimoji="0" lang="en-US"/>
          </a:p>
        </p:txBody>
      </p:sp>
      <p:sp>
        <p:nvSpPr>
          <p:cNvPr id="5" name="Marcador de fecha 4"/>
          <p:cNvSpPr>
            <a:spLocks noGrp="1"/>
          </p:cNvSpPr>
          <p:nvPr>
            <p:ph type="dt" sz="half" idx="10"/>
          </p:nvPr>
        </p:nvSpPr>
        <p:spPr/>
        <p:txBody>
          <a:bodyPr/>
          <a:lstStyle/>
          <a:p>
            <a:fld id="{75BE0838-4FCD-9743-B52B-2FB14AADAC10}" type="datetime1">
              <a:rPr lang="es-ES" smtClean="0"/>
              <a:t>03/12/2023</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12DD229F-563F-CA43-92CD-27F06F5B40C9}" type="slidenum">
              <a:rPr lang="en-GB" smtClean="0"/>
              <a:t>‹Nº›</a:t>
            </a:fld>
            <a:endParaRPr lang="en-GB"/>
          </a:p>
        </p:txBody>
      </p:sp>
      <p:sp>
        <p:nvSpPr>
          <p:cNvPr id="8" name="Rectángu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Marcador de posición de imagen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_tradnl"/>
              <a:t>Arrastre la imagen al marcador de posición o haga clic en el icono para agregar</a:t>
            </a:r>
            <a:endParaRPr kumimoji="0" lang="en-US" dirty="0"/>
          </a:p>
        </p:txBody>
      </p:sp>
      <p:sp>
        <p:nvSpPr>
          <p:cNvPr id="9" name="Proce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oce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Marcador de tex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_tradnl"/>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ircular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Anillo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ángu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Marcador de título 4"/>
          <p:cNvSpPr>
            <a:spLocks noGrp="1"/>
          </p:cNvSpPr>
          <p:nvPr>
            <p:ph type="title"/>
          </p:nvPr>
        </p:nvSpPr>
        <p:spPr>
          <a:xfrm>
            <a:off x="1435608" y="274638"/>
            <a:ext cx="7498080" cy="1143000"/>
          </a:xfrm>
          <a:prstGeom prst="rect">
            <a:avLst/>
          </a:prstGeom>
        </p:spPr>
        <p:txBody>
          <a:bodyPr anchor="ctr">
            <a:normAutofit/>
          </a:bodyPr>
          <a:lstStyle/>
          <a:p>
            <a:r>
              <a:rPr kumimoji="0" lang="es-ES_tradnl"/>
              <a:t>Clic para editar título</a:t>
            </a:r>
            <a:endParaRPr kumimoji="0" lang="en-US"/>
          </a:p>
        </p:txBody>
      </p:sp>
      <p:sp>
        <p:nvSpPr>
          <p:cNvPr id="9" name="Marcador de texto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s-ES_tradnl"/>
              <a:t>Haga clic para modificar el estilo de texto del patrón</a:t>
            </a:r>
          </a:p>
          <a:p>
            <a:pPr lvl="1" eaLnBrk="1" latinLnBrk="0" hangingPunct="1"/>
            <a:r>
              <a:rPr kumimoji="0" lang="es-ES_tradnl"/>
              <a:t>Segundo nivel</a:t>
            </a:r>
          </a:p>
          <a:p>
            <a:pPr lvl="2" eaLnBrk="1" latinLnBrk="0" hangingPunct="1"/>
            <a:r>
              <a:rPr kumimoji="0" lang="es-ES_tradnl"/>
              <a:t>Tercer nivel</a:t>
            </a:r>
          </a:p>
          <a:p>
            <a:pPr lvl="3" eaLnBrk="1" latinLnBrk="0" hangingPunct="1"/>
            <a:r>
              <a:rPr kumimoji="0" lang="es-ES_tradnl"/>
              <a:t>Cuarto nivel</a:t>
            </a:r>
          </a:p>
          <a:p>
            <a:pPr lvl="4" eaLnBrk="1" latinLnBrk="0" hangingPunct="1"/>
            <a:r>
              <a:rPr kumimoji="0" lang="es-ES_tradnl"/>
              <a:t>Quinto nivel</a:t>
            </a:r>
            <a:endParaRPr kumimoji="0" lang="en-US"/>
          </a:p>
        </p:txBody>
      </p:sp>
      <p:sp>
        <p:nvSpPr>
          <p:cNvPr id="24" name="Marcador de fech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A2572BC-81CC-6247-8240-6C9C0B0F29FB}" type="datetime1">
              <a:rPr lang="es-ES" smtClean="0"/>
              <a:t>03/12/2023</a:t>
            </a:fld>
            <a:endParaRPr lang="en-GB"/>
          </a:p>
        </p:txBody>
      </p:sp>
      <p:sp>
        <p:nvSpPr>
          <p:cNvPr id="10" name="Marcador de pie de página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GB"/>
          </a:p>
        </p:txBody>
      </p:sp>
      <p:sp>
        <p:nvSpPr>
          <p:cNvPr id="22" name="Marcador de número de diapositiva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12DD229F-563F-CA43-92CD-27F06F5B40C9}" type="slidenum">
              <a:rPr lang="en-GB" smtClean="0"/>
              <a:t>‹Nº›</a:t>
            </a:fld>
            <a:endParaRPr lang="en-GB"/>
          </a:p>
        </p:txBody>
      </p:sp>
      <p:sp>
        <p:nvSpPr>
          <p:cNvPr id="15" name="Rectángu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cssr.news/spanish/2015/04/la-colaboracion-de-la-comunidad-redentorista-con-los-laicos-directrices-y-normas-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cssr.news/spanish/2017/03/mensaje-del-capitulo-a-la-congregac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vatican.va/archive/hist_councils/ii_vatican_council/documents/vat-ii_const_19641121_lumen-gentium_sp.html"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0202692C-F452-4F7D-938E-768B6F09103C}"/>
              </a:ext>
            </a:extLst>
          </p:cNvPr>
          <p:cNvPicPr>
            <a:picLocks noChangeAspect="1"/>
          </p:cNvPicPr>
          <p:nvPr/>
        </p:nvPicPr>
        <p:blipFill>
          <a:blip r:embed="rId3"/>
          <a:stretch>
            <a:fillRect/>
          </a:stretch>
        </p:blipFill>
        <p:spPr>
          <a:xfrm>
            <a:off x="2745282" y="2776854"/>
            <a:ext cx="5156603" cy="3422695"/>
          </a:xfrm>
          <a:prstGeom prst="rect">
            <a:avLst/>
          </a:prstGeom>
        </p:spPr>
      </p:pic>
      <p:sp>
        <p:nvSpPr>
          <p:cNvPr id="2" name="Título 1"/>
          <p:cNvSpPr>
            <a:spLocks noGrp="1"/>
          </p:cNvSpPr>
          <p:nvPr>
            <p:ph type="ctrTitle"/>
          </p:nvPr>
        </p:nvSpPr>
        <p:spPr>
          <a:xfrm>
            <a:off x="1447797" y="272811"/>
            <a:ext cx="7630886" cy="1472184"/>
          </a:xfrm>
        </p:spPr>
        <p:txBody>
          <a:bodyPr>
            <a:normAutofit/>
          </a:bodyPr>
          <a:lstStyle/>
          <a:p>
            <a:r>
              <a:rPr lang="es-ES" dirty="0"/>
              <a:t>La misión de la familia redentorista</a:t>
            </a:r>
          </a:p>
        </p:txBody>
      </p:sp>
      <p:sp>
        <p:nvSpPr>
          <p:cNvPr id="3" name="Subtítulo 2"/>
          <p:cNvSpPr>
            <a:spLocks noGrp="1"/>
          </p:cNvSpPr>
          <p:nvPr>
            <p:ph type="subTitle" idx="1"/>
          </p:nvPr>
        </p:nvSpPr>
        <p:spPr/>
        <p:txBody>
          <a:bodyPr>
            <a:normAutofit fontScale="92500"/>
          </a:bodyPr>
          <a:lstStyle/>
          <a:p>
            <a:r>
              <a:rPr lang="es-ES" i="1" dirty="0"/>
              <a:t>La Misión de la Iglesia, la misión de la Familia Redentorista dentro de la Iglesia, y cómo los laicos se asocian a ella.</a:t>
            </a:r>
          </a:p>
          <a:p>
            <a:r>
              <a:rPr lang="es-ES" i="1" dirty="0"/>
              <a:t>Historia y desarrollo de la Misión Compartida en la Familia Redentorista.</a:t>
            </a:r>
          </a:p>
        </p:txBody>
      </p:sp>
      <p:sp>
        <p:nvSpPr>
          <p:cNvPr id="5" name="CuadroTexto 4"/>
          <p:cNvSpPr txBox="1"/>
          <p:nvPr/>
        </p:nvSpPr>
        <p:spPr>
          <a:xfrm>
            <a:off x="1581333" y="5959689"/>
            <a:ext cx="2554417" cy="646331"/>
          </a:xfrm>
          <a:prstGeom prst="rect">
            <a:avLst/>
          </a:prstGeom>
          <a:noFill/>
        </p:spPr>
        <p:txBody>
          <a:bodyPr wrap="none" rtlCol="0">
            <a:spAutoFit/>
          </a:bodyPr>
          <a:lstStyle/>
          <a:p>
            <a:r>
              <a:rPr lang="es-ES" i="1" dirty="0"/>
              <a:t>Sevilla. Laicos Redentoristas</a:t>
            </a:r>
          </a:p>
          <a:p>
            <a:r>
              <a:rPr lang="es-ES" i="1" dirty="0"/>
              <a:t>noviembre de 2023</a:t>
            </a:r>
          </a:p>
        </p:txBody>
      </p:sp>
      <p:sp>
        <p:nvSpPr>
          <p:cNvPr id="6" name="Marcador de número de diapositiva 5"/>
          <p:cNvSpPr>
            <a:spLocks noGrp="1"/>
          </p:cNvSpPr>
          <p:nvPr>
            <p:ph type="sldNum" sz="quarter" idx="12"/>
          </p:nvPr>
        </p:nvSpPr>
        <p:spPr/>
        <p:txBody>
          <a:bodyPr/>
          <a:lstStyle/>
          <a:p>
            <a:fld id="{12DD229F-563F-CA43-92CD-27F06F5B40C9}" type="slidenum">
              <a:rPr lang="en-GB" smtClean="0"/>
              <a:t>1</a:t>
            </a:fld>
            <a:endParaRPr lang="en-GB"/>
          </a:p>
        </p:txBody>
      </p:sp>
      <p:sp>
        <p:nvSpPr>
          <p:cNvPr id="8" name="CuadroTexto 7">
            <a:extLst>
              <a:ext uri="{FF2B5EF4-FFF2-40B4-BE49-F238E27FC236}">
                <a16:creationId xmlns:a16="http://schemas.microsoft.com/office/drawing/2014/main" id="{2EC5D9EC-95F2-423E-8D51-AE5DEE2C3B01}"/>
              </a:ext>
            </a:extLst>
          </p:cNvPr>
          <p:cNvSpPr txBox="1"/>
          <p:nvPr/>
        </p:nvSpPr>
        <p:spPr>
          <a:xfrm>
            <a:off x="7663542" y="5830217"/>
            <a:ext cx="593817" cy="369332"/>
          </a:xfrm>
          <a:prstGeom prst="rect">
            <a:avLst/>
          </a:prstGeom>
          <a:noFill/>
        </p:spPr>
        <p:txBody>
          <a:bodyPr wrap="none" rtlCol="0">
            <a:spAutoFit/>
          </a:bodyPr>
          <a:lstStyle/>
          <a:p>
            <a:r>
              <a:rPr lang="es-ES" i="1" dirty="0"/>
              <a:t>Fano</a:t>
            </a:r>
          </a:p>
        </p:txBody>
      </p:sp>
      <p:pic>
        <p:nvPicPr>
          <p:cNvPr id="9" name="Imagen 8" descr="Icono&#10;&#10;Descripción generada automáticamente">
            <a:extLst>
              <a:ext uri="{FF2B5EF4-FFF2-40B4-BE49-F238E27FC236}">
                <a16:creationId xmlns:a16="http://schemas.microsoft.com/office/drawing/2014/main" id="{60DC9134-3A3C-5589-9048-84B3585DEA7E}"/>
              </a:ext>
            </a:extLst>
          </p:cNvPr>
          <p:cNvPicPr>
            <a:picLocks noChangeAspect="1"/>
          </p:cNvPicPr>
          <p:nvPr/>
        </p:nvPicPr>
        <p:blipFill>
          <a:blip r:embed="rId4"/>
          <a:stretch>
            <a:fillRect/>
          </a:stretch>
        </p:blipFill>
        <p:spPr>
          <a:xfrm>
            <a:off x="1211696" y="1950663"/>
            <a:ext cx="256000" cy="256000"/>
          </a:xfrm>
          <a:prstGeom prst="rect">
            <a:avLst/>
          </a:prstGeom>
        </p:spPr>
      </p:pic>
      <p:pic>
        <p:nvPicPr>
          <p:cNvPr id="10" name="Imagen 9" descr="Icono&#10;&#10;Descripción generada automáticamente">
            <a:extLst>
              <a:ext uri="{FF2B5EF4-FFF2-40B4-BE49-F238E27FC236}">
                <a16:creationId xmlns:a16="http://schemas.microsoft.com/office/drawing/2014/main" id="{4335F1EF-FC46-C0E8-A999-5608706988DC}"/>
              </a:ext>
            </a:extLst>
          </p:cNvPr>
          <p:cNvPicPr>
            <a:picLocks noChangeAspect="1"/>
          </p:cNvPicPr>
          <p:nvPr/>
        </p:nvPicPr>
        <p:blipFill>
          <a:blip r:embed="rId4"/>
          <a:stretch>
            <a:fillRect/>
          </a:stretch>
        </p:blipFill>
        <p:spPr>
          <a:xfrm>
            <a:off x="1204608" y="2735700"/>
            <a:ext cx="256000" cy="256000"/>
          </a:xfrm>
          <a:prstGeom prst="rect">
            <a:avLst/>
          </a:prstGeom>
        </p:spPr>
      </p:pic>
    </p:spTree>
    <p:extLst>
      <p:ext uri="{BB962C8B-B14F-4D97-AF65-F5344CB8AC3E}">
        <p14:creationId xmlns:p14="http://schemas.microsoft.com/office/powerpoint/2010/main" val="3383131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nterfaz de usuario gráfica, Texto, Aplicación, Chat o mensaje de texto&#10;&#10;Descripción generada automáticamente">
            <a:extLst>
              <a:ext uri="{FF2B5EF4-FFF2-40B4-BE49-F238E27FC236}">
                <a16:creationId xmlns:a16="http://schemas.microsoft.com/office/drawing/2014/main" id="{E047AC8B-C008-8137-4EB7-5F273AAA72AF}"/>
              </a:ext>
            </a:extLst>
          </p:cNvPr>
          <p:cNvPicPr>
            <a:picLocks noChangeAspect="1"/>
          </p:cNvPicPr>
          <p:nvPr/>
        </p:nvPicPr>
        <p:blipFill rotWithShape="1">
          <a:blip r:embed="rId3"/>
          <a:srcRect l="28977" r="28883"/>
          <a:stretch/>
        </p:blipFill>
        <p:spPr>
          <a:xfrm>
            <a:off x="6380810" y="1762568"/>
            <a:ext cx="2408275" cy="3524250"/>
          </a:xfrm>
          <a:prstGeom prst="rect">
            <a:avLst/>
          </a:prstGeom>
        </p:spPr>
      </p:pic>
      <p:sp>
        <p:nvSpPr>
          <p:cNvPr id="2" name="Título 1"/>
          <p:cNvSpPr>
            <a:spLocks noGrp="1"/>
          </p:cNvSpPr>
          <p:nvPr>
            <p:ph type="title"/>
          </p:nvPr>
        </p:nvSpPr>
        <p:spPr>
          <a:xfrm>
            <a:off x="1435608" y="274638"/>
            <a:ext cx="7498080" cy="1143000"/>
          </a:xfrm>
        </p:spPr>
        <p:txBody>
          <a:bodyPr anchor="ctr">
            <a:normAutofit fontScale="90000"/>
          </a:bodyPr>
          <a:lstStyle/>
          <a:p>
            <a:r>
              <a:rPr lang="es-ES" dirty="0"/>
              <a:t>La misión de la Iglesia: el mensaje de Francisco en </a:t>
            </a:r>
            <a:r>
              <a:rPr lang="es-ES" i="1" dirty="0" err="1"/>
              <a:t>Evangelii</a:t>
            </a:r>
            <a:r>
              <a:rPr lang="es-ES" i="1" dirty="0"/>
              <a:t> </a:t>
            </a:r>
            <a:r>
              <a:rPr lang="es-ES" i="1" dirty="0" err="1"/>
              <a:t>Gaudium</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4710223" cy="4520989"/>
          </a:xfrm>
        </p:spPr>
        <p:txBody>
          <a:bodyPr>
            <a:normAutofit fontScale="92500"/>
          </a:bodyPr>
          <a:lstStyle/>
          <a:p>
            <a:pPr marL="509016" indent="-342900" algn="just">
              <a:lnSpc>
                <a:spcPct val="107000"/>
              </a:lnSpc>
              <a:spcAft>
                <a:spcPts val="800"/>
              </a:spcAft>
              <a:buFont typeface="+mj-lt"/>
              <a:buAutoNum type="arabicPeriod"/>
            </a:pPr>
            <a:r>
              <a:rPr lang="es-ES" sz="2000" dirty="0">
                <a:effectLst/>
                <a:latin typeface="Calibri" panose="020F0502020204030204" pitchFamily="34" charset="0"/>
                <a:ea typeface="Calibri" panose="020F0502020204030204" pitchFamily="34" charset="0"/>
                <a:cs typeface="Times New Roman" panose="02020603050405020304" pitchFamily="18" charset="0"/>
              </a:rPr>
              <a:t>Capítulo 1 La transformación misionera de la Iglesia [20-49]</a:t>
            </a:r>
          </a:p>
          <a:p>
            <a:pPr marL="509016" indent="-342900" algn="just">
              <a:lnSpc>
                <a:spcPct val="107000"/>
              </a:lnSpc>
              <a:spcAft>
                <a:spcPts val="800"/>
              </a:spcAft>
              <a:buFont typeface="+mj-lt"/>
              <a:buAutoNum type="arabicPeriod"/>
            </a:pPr>
            <a:r>
              <a:rPr lang="es-ES" sz="2000" dirty="0">
                <a:effectLst/>
                <a:latin typeface="Calibri" panose="020F0502020204030204" pitchFamily="34" charset="0"/>
                <a:ea typeface="Calibri" panose="020F0502020204030204" pitchFamily="34" charset="0"/>
                <a:cs typeface="Times New Roman" panose="02020603050405020304" pitchFamily="18" charset="0"/>
              </a:rPr>
              <a:t>Capítulo 2 En la crisis del compromiso comunitario:</a:t>
            </a:r>
          </a:p>
          <a:p>
            <a:pPr marL="783336" lvl="1" indent="-342900" algn="just">
              <a:lnSpc>
                <a:spcPct val="107000"/>
              </a:lnSpc>
              <a:spcAft>
                <a:spcPts val="800"/>
              </a:spcAft>
              <a:buFont typeface="+mj-lt"/>
              <a:buAutoNum type="alphaLcParenR"/>
            </a:pPr>
            <a:r>
              <a:rPr lang="es-ES" sz="1600" dirty="0">
                <a:effectLst/>
                <a:latin typeface="Calibri" panose="020F0502020204030204" pitchFamily="34" charset="0"/>
                <a:ea typeface="Calibri" panose="020F0502020204030204" pitchFamily="34" charset="0"/>
                <a:cs typeface="Times New Roman" panose="02020603050405020304" pitchFamily="18" charset="0"/>
              </a:rPr>
              <a:t>“Sí al desafío de la espiritualidad misionera” [78-80]</a:t>
            </a:r>
          </a:p>
          <a:p>
            <a:pPr marL="509016" indent="-342900" algn="just">
              <a:lnSpc>
                <a:spcPct val="107000"/>
              </a:lnSpc>
              <a:spcAft>
                <a:spcPts val="800"/>
              </a:spcAft>
              <a:buFont typeface="+mj-lt"/>
              <a:buAutoNum type="arabicPeriod"/>
            </a:pPr>
            <a:r>
              <a:rPr lang="es-ES" sz="2000" dirty="0">
                <a:effectLst/>
                <a:latin typeface="Calibri" panose="020F0502020204030204" pitchFamily="34" charset="0"/>
                <a:ea typeface="Calibri" panose="020F0502020204030204" pitchFamily="34" charset="0"/>
                <a:cs typeface="Times New Roman" panose="02020603050405020304" pitchFamily="18" charset="0"/>
              </a:rPr>
              <a:t>Capítulo 3 El anuncio del Evangelio</a:t>
            </a:r>
          </a:p>
          <a:p>
            <a:pPr marL="783336" lvl="1" indent="-342900" algn="just">
              <a:lnSpc>
                <a:spcPct val="107000"/>
              </a:lnSpc>
              <a:spcAft>
                <a:spcPts val="800"/>
              </a:spcAft>
              <a:buFont typeface="+mj-lt"/>
              <a:buAutoNum type="alphaLcParenR"/>
            </a:pPr>
            <a:r>
              <a:rPr lang="es-ES" sz="1600" dirty="0">
                <a:effectLst/>
                <a:latin typeface="Calibri" panose="020F0502020204030204" pitchFamily="34" charset="0"/>
                <a:ea typeface="Calibri" panose="020F0502020204030204" pitchFamily="34" charset="0"/>
                <a:cs typeface="Times New Roman" panose="02020603050405020304" pitchFamily="18" charset="0"/>
              </a:rPr>
              <a:t>“Todo el pueblo de Dios anuncia el Evangelio” [111-134]</a:t>
            </a:r>
          </a:p>
          <a:p>
            <a:pPr marL="509016" indent="-342900" algn="just">
              <a:lnSpc>
                <a:spcPct val="107000"/>
              </a:lnSpc>
              <a:spcAft>
                <a:spcPts val="800"/>
              </a:spcAft>
              <a:buFont typeface="+mj-lt"/>
              <a:buAutoNum type="arabicPeriod"/>
            </a:pPr>
            <a:r>
              <a:rPr lang="es-ES" sz="2000" dirty="0">
                <a:effectLst/>
                <a:latin typeface="Calibri" panose="020F0502020204030204" pitchFamily="34" charset="0"/>
                <a:ea typeface="Calibri" panose="020F0502020204030204" pitchFamily="34" charset="0"/>
                <a:cs typeface="Times New Roman" panose="02020603050405020304" pitchFamily="18" charset="0"/>
              </a:rPr>
              <a:t>Capítulo 5 Evangelizadores con espíritu</a:t>
            </a:r>
          </a:p>
          <a:p>
            <a:pPr marL="783336" lvl="1" indent="-342900" algn="just">
              <a:lnSpc>
                <a:spcPct val="107000"/>
              </a:lnSpc>
              <a:spcAft>
                <a:spcPts val="800"/>
              </a:spcAft>
              <a:buFont typeface="+mj-lt"/>
              <a:buAutoNum type="alphaLcParenR"/>
            </a:pPr>
            <a:r>
              <a:rPr lang="es-ES" sz="1600" dirty="0">
                <a:effectLst/>
                <a:latin typeface="Calibri" panose="020F0502020204030204" pitchFamily="34" charset="0"/>
                <a:ea typeface="Calibri" panose="020F0502020204030204" pitchFamily="34" charset="0"/>
                <a:cs typeface="Times New Roman" panose="02020603050405020304" pitchFamily="18" charset="0"/>
              </a:rPr>
              <a:t>“Motivaciones para un renovado impulso” [262-283]</a:t>
            </a: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10</a:t>
            </a:fld>
            <a:endParaRPr lang="en-GB"/>
          </a:p>
        </p:txBody>
      </p:sp>
    </p:spTree>
    <p:extLst>
      <p:ext uri="{BB962C8B-B14F-4D97-AF65-F5344CB8AC3E}">
        <p14:creationId xmlns:p14="http://schemas.microsoft.com/office/powerpoint/2010/main" val="2541083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1: La transformación misionera de la Iglesia</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4520989"/>
          </a:xfrm>
        </p:spPr>
        <p:txBody>
          <a:bodyPr>
            <a:normAutofit lnSpcReduction="10000"/>
          </a:bodyPr>
          <a:lstStyle/>
          <a:p>
            <a:pPr marL="509016" indent="-342900" algn="just">
              <a:lnSpc>
                <a:spcPct val="107000"/>
              </a:lnSpc>
              <a:spcAft>
                <a:spcPts val="800"/>
              </a:spcAft>
            </a:pPr>
            <a:r>
              <a:rPr lang="es-ES" sz="2000" dirty="0">
                <a:effectLst/>
                <a:latin typeface="Calibri" panose="020F0502020204030204" pitchFamily="34" charset="0"/>
                <a:ea typeface="Calibri" panose="020F0502020204030204" pitchFamily="34" charset="0"/>
                <a:cs typeface="Times New Roman" panose="02020603050405020304" pitchFamily="18" charset="0"/>
              </a:rPr>
              <a:t>Una </a:t>
            </a:r>
            <a:r>
              <a:rPr lang="es-ES" sz="2000" b="1" dirty="0">
                <a:effectLst/>
                <a:latin typeface="Calibri" panose="020F0502020204030204" pitchFamily="34" charset="0"/>
                <a:ea typeface="Calibri" panose="020F0502020204030204" pitchFamily="34" charset="0"/>
                <a:cs typeface="Times New Roman" panose="02020603050405020304" pitchFamily="18" charset="0"/>
              </a:rPr>
              <a:t>Iglesia en </a:t>
            </a:r>
            <a:r>
              <a:rPr lang="es-ES" sz="2000" b="1" dirty="0">
                <a:latin typeface="Calibri" panose="020F0502020204030204" pitchFamily="34" charset="0"/>
                <a:ea typeface="Calibri" panose="020F0502020204030204" pitchFamily="34" charset="0"/>
                <a:cs typeface="Times New Roman" panose="02020603050405020304" pitchFamily="18" charset="0"/>
              </a:rPr>
              <a:t>salida</a:t>
            </a:r>
            <a:r>
              <a:rPr lang="es-ES" sz="2000" dirty="0">
                <a:latin typeface="Calibri" panose="020F0502020204030204" pitchFamily="34" charset="0"/>
                <a:ea typeface="Calibri" panose="020F0502020204030204" pitchFamily="34" charset="0"/>
                <a:cs typeface="Times New Roman" panose="02020603050405020304" pitchFamily="18" charset="0"/>
              </a:rPr>
              <a:t>: Los desafíos siempre nuevos de la misión evangelizadora de la Iglesia, y todos somos llamados a esta nueva «salida» misionera.</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Cada cristiano y cada comunidad </a:t>
            </a:r>
            <a:r>
              <a:rPr lang="es-ES" sz="2000" b="1" dirty="0">
                <a:latin typeface="Calibri" panose="020F0502020204030204" pitchFamily="34" charset="0"/>
                <a:ea typeface="Calibri" panose="020F0502020204030204" pitchFamily="34" charset="0"/>
                <a:cs typeface="Times New Roman" panose="02020603050405020304" pitchFamily="18" charset="0"/>
              </a:rPr>
              <a:t>discernirá cuál es el camino que el Señor le pide</a:t>
            </a:r>
            <a:r>
              <a:rPr lang="es-ES" sz="2000" dirty="0">
                <a:latin typeface="Calibri" panose="020F0502020204030204" pitchFamily="34" charset="0"/>
                <a:ea typeface="Calibri" panose="020F0502020204030204" pitchFamily="34" charset="0"/>
                <a:cs typeface="Times New Roman" panose="02020603050405020304" pitchFamily="18" charset="0"/>
              </a:rPr>
              <a:t>, pero todos somos invitados (…) </a:t>
            </a:r>
            <a:r>
              <a:rPr lang="es-ES" sz="2000" b="1" dirty="0">
                <a:latin typeface="Calibri" panose="020F0502020204030204" pitchFamily="34" charset="0"/>
                <a:ea typeface="Calibri" panose="020F0502020204030204" pitchFamily="34" charset="0"/>
                <a:cs typeface="Times New Roman" panose="02020603050405020304" pitchFamily="18" charset="0"/>
              </a:rPr>
              <a:t>salir de la propia comodidad y atreverse</a:t>
            </a:r>
            <a:r>
              <a:rPr lang="es-ES" sz="2000" dirty="0">
                <a:latin typeface="Calibri" panose="020F0502020204030204" pitchFamily="34" charset="0"/>
                <a:ea typeface="Calibri" panose="020F0502020204030204" pitchFamily="34" charset="0"/>
                <a:cs typeface="Times New Roman" panose="02020603050405020304" pitchFamily="18" charset="0"/>
              </a:rPr>
              <a:t> a llegar a todas las periferias que necesitan la luz del Evangelio.</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Fiel al modelo del Maestro, es vital que hoy la Iglesia salga a </a:t>
            </a:r>
            <a:r>
              <a:rPr lang="es-ES" sz="2000" b="1" dirty="0">
                <a:latin typeface="Calibri" panose="020F0502020204030204" pitchFamily="34" charset="0"/>
                <a:ea typeface="Calibri" panose="020F0502020204030204" pitchFamily="34" charset="0"/>
                <a:cs typeface="Times New Roman" panose="02020603050405020304" pitchFamily="18" charset="0"/>
              </a:rPr>
              <a:t>anunciar el Evangelio a todos, en todos los lugares, en todas las ocasiones, sin demoras, sin asco y sin miedo</a:t>
            </a:r>
            <a:r>
              <a:rPr lang="es-ES" sz="2000" dirty="0">
                <a:latin typeface="Calibri" panose="020F0502020204030204" pitchFamily="34" charset="0"/>
                <a:ea typeface="Calibri" panose="020F0502020204030204" pitchFamily="34" charset="0"/>
                <a:cs typeface="Times New Roman" panose="02020603050405020304" pitchFamily="18" charset="0"/>
              </a:rPr>
              <a:t>. La alegría del Evangelio es para todo el pueblo, </a:t>
            </a:r>
            <a:r>
              <a:rPr lang="es-ES" sz="2000" b="1" dirty="0">
                <a:latin typeface="Calibri" panose="020F0502020204030204" pitchFamily="34" charset="0"/>
                <a:ea typeface="Calibri" panose="020F0502020204030204" pitchFamily="34" charset="0"/>
                <a:cs typeface="Times New Roman" panose="02020603050405020304" pitchFamily="18" charset="0"/>
              </a:rPr>
              <a:t>no puede excluir a nadie</a:t>
            </a:r>
            <a:r>
              <a:rPr lang="es-ES" sz="2000" dirty="0">
                <a:latin typeface="Calibri" panose="020F0502020204030204" pitchFamily="34" charset="0"/>
                <a:ea typeface="Calibri" panose="020F0502020204030204" pitchFamily="34" charset="0"/>
                <a:cs typeface="Times New Roman" panose="02020603050405020304" pitchFamily="18" charset="0"/>
              </a:rPr>
              <a:t>.</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Los evangelizadores tienen así </a:t>
            </a:r>
            <a:r>
              <a:rPr lang="es-ES" sz="2000" b="1" dirty="0">
                <a:latin typeface="Calibri" panose="020F0502020204030204" pitchFamily="34" charset="0"/>
                <a:ea typeface="Calibri" panose="020F0502020204030204" pitchFamily="34" charset="0"/>
                <a:cs typeface="Times New Roman" panose="02020603050405020304" pitchFamily="18" charset="0"/>
              </a:rPr>
              <a:t>«olor a oveja»</a:t>
            </a:r>
            <a:r>
              <a:rPr lang="es-ES" sz="2000" dirty="0">
                <a:latin typeface="Calibri" panose="020F0502020204030204" pitchFamily="34" charset="0"/>
                <a:ea typeface="Calibri" panose="020F0502020204030204" pitchFamily="34" charset="0"/>
                <a:cs typeface="Times New Roman" panose="02020603050405020304" pitchFamily="18" charset="0"/>
              </a:rPr>
              <a:t> y éstas escuchan su voz.</a:t>
            </a: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11</a:t>
            </a:fld>
            <a:endParaRPr lang="en-GB"/>
          </a:p>
        </p:txBody>
      </p:sp>
    </p:spTree>
    <p:extLst>
      <p:ext uri="{BB962C8B-B14F-4D97-AF65-F5344CB8AC3E}">
        <p14:creationId xmlns:p14="http://schemas.microsoft.com/office/powerpoint/2010/main" val="3840963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1 La transformación misionera de la Iglesia</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5043794"/>
          </a:xfrm>
        </p:spPr>
        <p:txBody>
          <a:bodyPr>
            <a:normAutofit fontScale="92500" lnSpcReduction="10000"/>
          </a:bodyPr>
          <a:lstStyle/>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Sueño con una </a:t>
            </a:r>
            <a:r>
              <a:rPr lang="es-ES" sz="2000" b="1" dirty="0">
                <a:latin typeface="Calibri" panose="020F0502020204030204" pitchFamily="34" charset="0"/>
                <a:ea typeface="Calibri" panose="020F0502020204030204" pitchFamily="34" charset="0"/>
                <a:cs typeface="Times New Roman" panose="02020603050405020304" pitchFamily="18" charset="0"/>
              </a:rPr>
              <a:t>opción misionera capaz de transformarlo todo</a:t>
            </a:r>
            <a:r>
              <a:rPr lang="es-ES" sz="2000" dirty="0">
                <a:latin typeface="Calibri" panose="020F0502020204030204" pitchFamily="34" charset="0"/>
                <a:ea typeface="Calibri" panose="020F0502020204030204" pitchFamily="34" charset="0"/>
                <a:cs typeface="Times New Roman" panose="02020603050405020304" pitchFamily="18" charset="0"/>
              </a:rPr>
              <a:t>, para que las costumbres, los estilos, los horarios, el lenguaje y toda estructura eclesial se convierta en un cauce adecuado para la evangelización del mundo actual más que para la autopreservación.</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La pastoral en clave de misión pretende abandonar el cómodo criterio pastoral del «siempre se ha hecho así». Invito a todos a </a:t>
            </a:r>
            <a:r>
              <a:rPr lang="es-ES" sz="2000" b="1" dirty="0">
                <a:latin typeface="Calibri" panose="020F0502020204030204" pitchFamily="34" charset="0"/>
                <a:ea typeface="Calibri" panose="020F0502020204030204" pitchFamily="34" charset="0"/>
                <a:cs typeface="Times New Roman" panose="02020603050405020304" pitchFamily="18" charset="0"/>
              </a:rPr>
              <a:t>ser audaces y creativos</a:t>
            </a:r>
            <a:r>
              <a:rPr lang="es-ES" sz="2000" dirty="0">
                <a:latin typeface="Calibri" panose="020F0502020204030204" pitchFamily="34" charset="0"/>
                <a:ea typeface="Calibri" panose="020F0502020204030204" pitchFamily="34" charset="0"/>
                <a:cs typeface="Times New Roman" panose="02020603050405020304" pitchFamily="18" charset="0"/>
              </a:rPr>
              <a:t> en esta tarea de repensar los objetivos, las estructuras, el estilo y los métodos evangelizadores de las propias comunidades.</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Si pretendemos poner todo en clave misionera, esto también vale para el </a:t>
            </a:r>
            <a:r>
              <a:rPr lang="es-ES" sz="2000" b="1" dirty="0">
                <a:latin typeface="Calibri" panose="020F0502020204030204" pitchFamily="34" charset="0"/>
                <a:ea typeface="Calibri" panose="020F0502020204030204" pitchFamily="34" charset="0"/>
                <a:cs typeface="Times New Roman" panose="02020603050405020304" pitchFamily="18" charset="0"/>
              </a:rPr>
              <a:t>modo de comunicar el mensaje </a:t>
            </a:r>
            <a:r>
              <a:rPr lang="es-ES" sz="2000" dirty="0">
                <a:latin typeface="Calibri" panose="020F0502020204030204" pitchFamily="34" charset="0"/>
                <a:ea typeface="Calibri" panose="020F0502020204030204" pitchFamily="34" charset="0"/>
                <a:cs typeface="Times New Roman" panose="02020603050405020304" pitchFamily="18" charset="0"/>
              </a:rPr>
              <a:t>(…) una pastoral en clave misionera no se obsesiona por la transmisión desarticulada de una multitud de doctrinas que se intenta imponer a fuerza de insistencia (…) también en lo moral.</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Las obras de amor al prójimo son la manifestación externa más perfecta de la gracia interior del Espíritu</a:t>
            </a: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12</a:t>
            </a:fld>
            <a:endParaRPr lang="en-GB"/>
          </a:p>
        </p:txBody>
      </p:sp>
    </p:spTree>
    <p:extLst>
      <p:ext uri="{BB962C8B-B14F-4D97-AF65-F5344CB8AC3E}">
        <p14:creationId xmlns:p14="http://schemas.microsoft.com/office/powerpoint/2010/main" val="467650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2: En la crisis del compromiso comunitario</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5242232"/>
          </a:xfrm>
        </p:spPr>
        <p:txBody>
          <a:bodyPr>
            <a:normAutofit lnSpcReduction="10000"/>
          </a:bodyPr>
          <a:lstStyle/>
          <a:p>
            <a:pPr marL="509016" indent="-342900" algn="just">
              <a:lnSpc>
                <a:spcPct val="107000"/>
              </a:lnSpc>
              <a:spcAft>
                <a:spcPts val="800"/>
              </a:spcAft>
            </a:pPr>
            <a:r>
              <a:rPr lang="es-ES" sz="2000" b="1" dirty="0">
                <a:effectLst/>
                <a:latin typeface="Calibri" panose="020F0502020204030204" pitchFamily="34" charset="0"/>
                <a:ea typeface="Calibri" panose="020F0502020204030204" pitchFamily="34" charset="0"/>
                <a:cs typeface="Times New Roman" panose="02020603050405020304" pitchFamily="18" charset="0"/>
              </a:rPr>
              <a:t>Sí al desafío de una espiritualidad misionera</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La cultura mediática y algunos ambientes intelectuales a veces transmiten una marcada desconfianza hacia el mensaje de la Iglesia y un cierto desencanto. Como consecuencia, aunque recen, muchos agentes pastorales desarrollan </a:t>
            </a:r>
            <a:r>
              <a:rPr lang="es-ES" sz="2000" b="1" dirty="0">
                <a:latin typeface="Calibri" panose="020F0502020204030204" pitchFamily="34" charset="0"/>
                <a:ea typeface="Calibri" panose="020F0502020204030204" pitchFamily="34" charset="0"/>
                <a:cs typeface="Times New Roman" panose="02020603050405020304" pitchFamily="18" charset="0"/>
              </a:rPr>
              <a:t>una especie de complejo de inferioridad que les lleva a relativizar u ocultar su identidad cristiana </a:t>
            </a:r>
            <a:r>
              <a:rPr lang="es-ES" sz="2000" dirty="0">
                <a:latin typeface="Calibri" panose="020F0502020204030204" pitchFamily="34" charset="0"/>
                <a:ea typeface="Calibri" panose="020F0502020204030204" pitchFamily="34" charset="0"/>
                <a:cs typeface="Times New Roman" panose="02020603050405020304" pitchFamily="18" charset="0"/>
              </a:rPr>
              <a:t>y sus convicciones (…) Terminan ahogando su alegría misionera.</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Este relativismo práctico es </a:t>
            </a:r>
            <a:r>
              <a:rPr lang="es-ES" sz="2000" b="1" dirty="0">
                <a:latin typeface="Calibri" panose="020F0502020204030204" pitchFamily="34" charset="0"/>
                <a:ea typeface="Calibri" panose="020F0502020204030204" pitchFamily="34" charset="0"/>
                <a:cs typeface="Times New Roman" panose="02020603050405020304" pitchFamily="18" charset="0"/>
              </a:rPr>
              <a:t>actuar como si Dios no existiera</a:t>
            </a:r>
            <a:r>
              <a:rPr lang="es-ES" sz="2000" dirty="0">
                <a:latin typeface="Calibri" panose="020F0502020204030204" pitchFamily="34" charset="0"/>
                <a:ea typeface="Calibri" panose="020F0502020204030204" pitchFamily="34" charset="0"/>
                <a:cs typeface="Times New Roman" panose="02020603050405020304" pitchFamily="18" charset="0"/>
              </a:rPr>
              <a:t>, decidir como si los pobres no existieran, soñar como si los demás no existieran, trabajar como si quienes no recibieron el anuncio no existieran (…) suelen caer en un estilo de vida que los lleva a aferrarse a seguridades económicas, o a espacios de poder y de gloria humana.</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¡No nos dejemos robar el entusiasmo misionero!</a:t>
            </a: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13</a:t>
            </a:fld>
            <a:endParaRPr lang="en-GB"/>
          </a:p>
        </p:txBody>
      </p:sp>
    </p:spTree>
    <p:extLst>
      <p:ext uri="{BB962C8B-B14F-4D97-AF65-F5344CB8AC3E}">
        <p14:creationId xmlns:p14="http://schemas.microsoft.com/office/powerpoint/2010/main" val="353251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3: El anuncio del Evangelio</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5242232"/>
          </a:xfrm>
        </p:spPr>
        <p:txBody>
          <a:bodyPr>
            <a:normAutofit/>
          </a:bodyPr>
          <a:lstStyle/>
          <a:p>
            <a:pPr marL="509016" indent="-342900" algn="just">
              <a:lnSpc>
                <a:spcPct val="107000"/>
              </a:lnSpc>
              <a:spcAft>
                <a:spcPts val="800"/>
              </a:spcAft>
            </a:pPr>
            <a:r>
              <a:rPr lang="es-ES" sz="2000" b="1" dirty="0">
                <a:effectLst/>
                <a:latin typeface="Calibri" panose="020F0502020204030204" pitchFamily="34" charset="0"/>
                <a:ea typeface="Calibri" panose="020F0502020204030204" pitchFamily="34" charset="0"/>
                <a:cs typeface="Times New Roman" panose="02020603050405020304" pitchFamily="18" charset="0"/>
              </a:rPr>
              <a:t>Todo el Pueblo de Dios anuncia el Evangelio</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La </a:t>
            </a:r>
            <a:r>
              <a:rPr lang="es-ES" sz="2000" b="1" dirty="0">
                <a:latin typeface="Calibri" panose="020F0502020204030204" pitchFamily="34" charset="0"/>
                <a:ea typeface="Calibri" panose="020F0502020204030204" pitchFamily="34" charset="0"/>
                <a:cs typeface="Times New Roman" panose="02020603050405020304" pitchFamily="18" charset="0"/>
              </a:rPr>
              <a:t>Iglesia</a:t>
            </a:r>
            <a:r>
              <a:rPr lang="es-ES" sz="2000" dirty="0">
                <a:latin typeface="Calibri" panose="020F0502020204030204" pitchFamily="34" charset="0"/>
                <a:ea typeface="Calibri" panose="020F0502020204030204" pitchFamily="34" charset="0"/>
                <a:cs typeface="Times New Roman" panose="02020603050405020304" pitchFamily="18" charset="0"/>
              </a:rPr>
              <a:t> es </a:t>
            </a:r>
            <a:r>
              <a:rPr lang="es-ES" sz="2000" b="1" dirty="0">
                <a:latin typeface="Calibri" panose="020F0502020204030204" pitchFamily="34" charset="0"/>
                <a:ea typeface="Calibri" panose="020F0502020204030204" pitchFamily="34" charset="0"/>
                <a:cs typeface="Times New Roman" panose="02020603050405020304" pitchFamily="18" charset="0"/>
              </a:rPr>
              <a:t>enviada por Jesucristo </a:t>
            </a:r>
            <a:r>
              <a:rPr lang="es-ES" sz="2000" dirty="0">
                <a:latin typeface="Calibri" panose="020F0502020204030204" pitchFamily="34" charset="0"/>
                <a:ea typeface="Calibri" panose="020F0502020204030204" pitchFamily="34" charset="0"/>
                <a:cs typeface="Times New Roman" panose="02020603050405020304" pitchFamily="18" charset="0"/>
              </a:rPr>
              <a:t>como sacramento de la </a:t>
            </a:r>
            <a:r>
              <a:rPr lang="es-ES" sz="2000" b="1" dirty="0">
                <a:latin typeface="Calibri" panose="020F0502020204030204" pitchFamily="34" charset="0"/>
                <a:ea typeface="Calibri" panose="020F0502020204030204" pitchFamily="34" charset="0"/>
                <a:cs typeface="Times New Roman" panose="02020603050405020304" pitchFamily="18" charset="0"/>
              </a:rPr>
              <a:t>salvación</a:t>
            </a:r>
            <a:r>
              <a:rPr lang="es-ES" sz="2000" dirty="0">
                <a:latin typeface="Calibri" panose="020F0502020204030204" pitchFamily="34" charset="0"/>
                <a:ea typeface="Calibri" panose="020F0502020204030204" pitchFamily="34" charset="0"/>
                <a:cs typeface="Times New Roman" panose="02020603050405020304" pitchFamily="18" charset="0"/>
              </a:rPr>
              <a:t> ofrecida por Dios.</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Jesús no dice a los Apóstoles que formen un grupo exclusivo</a:t>
            </a:r>
            <a:r>
              <a:rPr lang="es-ES" sz="2000" dirty="0">
                <a:latin typeface="Calibri" panose="020F0502020204030204" pitchFamily="34" charset="0"/>
                <a:ea typeface="Calibri" panose="020F0502020204030204" pitchFamily="34" charset="0"/>
                <a:cs typeface="Times New Roman" panose="02020603050405020304" pitchFamily="18" charset="0"/>
              </a:rPr>
              <a:t>, un grupo de élite. Jesús dice: «Id y haced que todos los pueblos sean mis discípulos» (Mt 28,19). San Pablo afirma que en el Pueblo de Dios, en la Iglesia, «no hay ni judío ni griego [...] porque todos vosotros sois uno en Cristo Jesús» (Ga 3,28).</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En la </a:t>
            </a:r>
            <a:r>
              <a:rPr lang="es-ES" sz="2000" b="1" dirty="0">
                <a:latin typeface="Calibri" panose="020F0502020204030204" pitchFamily="34" charset="0"/>
                <a:ea typeface="Calibri" panose="020F0502020204030204" pitchFamily="34" charset="0"/>
                <a:cs typeface="Times New Roman" panose="02020603050405020304" pitchFamily="18" charset="0"/>
              </a:rPr>
              <a:t>inculturación</a:t>
            </a:r>
            <a:r>
              <a:rPr lang="es-ES" sz="2000" dirty="0">
                <a:latin typeface="Calibri" panose="020F0502020204030204" pitchFamily="34" charset="0"/>
                <a:ea typeface="Calibri" panose="020F0502020204030204" pitchFamily="34" charset="0"/>
                <a:cs typeface="Times New Roman" panose="02020603050405020304" pitchFamily="18" charset="0"/>
              </a:rPr>
              <a:t>, la Iglesia «introduce a los pueblos con sus culturas en su misma comunidad»</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Todos somos discípulos misioneros.</a:t>
            </a:r>
            <a:r>
              <a:rPr lang="es-ES" sz="2000" dirty="0">
                <a:latin typeface="Calibri" panose="020F0502020204030204" pitchFamily="34" charset="0"/>
                <a:ea typeface="Calibri" panose="020F0502020204030204" pitchFamily="34" charset="0"/>
                <a:cs typeface="Times New Roman" panose="02020603050405020304" pitchFamily="18" charset="0"/>
              </a:rPr>
              <a:t> En todos los bautizados, desde el primero hasta el último, actúa la fuerza santificadora del Espíritu que impulsa a evangelizar</a:t>
            </a: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14</a:t>
            </a:fld>
            <a:endParaRPr lang="en-GB"/>
          </a:p>
        </p:txBody>
      </p:sp>
    </p:spTree>
    <p:extLst>
      <p:ext uri="{BB962C8B-B14F-4D97-AF65-F5344CB8AC3E}">
        <p14:creationId xmlns:p14="http://schemas.microsoft.com/office/powerpoint/2010/main" val="3336030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3: El anuncio del Evangelio</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5242232"/>
          </a:xfrm>
        </p:spPr>
        <p:txBody>
          <a:bodyPr>
            <a:normAutofit fontScale="85000" lnSpcReduction="10000"/>
          </a:bodyPr>
          <a:lstStyle/>
          <a:p>
            <a:pPr marL="509016" indent="-342900" algn="just">
              <a:lnSpc>
                <a:spcPct val="107000"/>
              </a:lnSpc>
              <a:spcAft>
                <a:spcPts val="800"/>
              </a:spcAft>
            </a:pPr>
            <a:r>
              <a:rPr lang="es-ES" sz="2000" dirty="0">
                <a:effectLst/>
                <a:latin typeface="Calibri" panose="020F0502020204030204" pitchFamily="34" charset="0"/>
                <a:ea typeface="Calibri" panose="020F0502020204030204" pitchFamily="34" charset="0"/>
                <a:cs typeface="Times New Roman" panose="02020603050405020304" pitchFamily="18" charset="0"/>
              </a:rPr>
              <a:t>Todos estamos </a:t>
            </a:r>
            <a:r>
              <a:rPr lang="es-ES" sz="2000" b="1" dirty="0">
                <a:effectLst/>
                <a:latin typeface="Calibri" panose="020F0502020204030204" pitchFamily="34" charset="0"/>
                <a:ea typeface="Calibri" panose="020F0502020204030204" pitchFamily="34" charset="0"/>
                <a:cs typeface="Times New Roman" panose="02020603050405020304" pitchFamily="18" charset="0"/>
              </a:rPr>
              <a:t>llamados a crecer como evangelizadores</a:t>
            </a:r>
            <a:r>
              <a:rPr lang="es-ES" sz="2000" dirty="0">
                <a:effectLst/>
                <a:latin typeface="Calibri" panose="020F0502020204030204" pitchFamily="34" charset="0"/>
                <a:ea typeface="Calibri" panose="020F0502020204030204" pitchFamily="34" charset="0"/>
                <a:cs typeface="Times New Roman" panose="02020603050405020304" pitchFamily="18" charset="0"/>
              </a:rPr>
              <a:t> (…) mejor formación, profundización de nuestro amor y un testimonio más claro del Evangelio. </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La piedad popular. </a:t>
            </a:r>
            <a:r>
              <a:rPr lang="es-ES" sz="2000" dirty="0">
                <a:latin typeface="Calibri" panose="020F0502020204030204" pitchFamily="34" charset="0"/>
                <a:ea typeface="Calibri" panose="020F0502020204030204" pitchFamily="34" charset="0"/>
                <a:cs typeface="Times New Roman" panose="02020603050405020304" pitchFamily="18" charset="0"/>
              </a:rPr>
              <a:t>Cuando en un pueblo se ha </a:t>
            </a:r>
            <a:r>
              <a:rPr lang="es-ES" sz="2000" dirty="0" err="1">
                <a:latin typeface="Calibri" panose="020F0502020204030204" pitchFamily="34" charset="0"/>
                <a:ea typeface="Calibri" panose="020F0502020204030204" pitchFamily="34" charset="0"/>
                <a:cs typeface="Times New Roman" panose="02020603050405020304" pitchFamily="18" charset="0"/>
              </a:rPr>
              <a:t>inculturado</a:t>
            </a:r>
            <a:r>
              <a:rPr lang="es-ES" sz="2000" dirty="0">
                <a:latin typeface="Calibri" panose="020F0502020204030204" pitchFamily="34" charset="0"/>
                <a:ea typeface="Calibri" panose="020F0502020204030204" pitchFamily="34" charset="0"/>
                <a:cs typeface="Times New Roman" panose="02020603050405020304" pitchFamily="18" charset="0"/>
              </a:rPr>
              <a:t> el Evangelio, en su proceso de transmisión cultural también transmite la fe de maneras siempre nuevas.</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Persona a persona. </a:t>
            </a:r>
            <a:r>
              <a:rPr lang="es-ES" sz="2000" dirty="0">
                <a:latin typeface="Calibri" panose="020F0502020204030204" pitchFamily="34" charset="0"/>
                <a:ea typeface="Calibri" panose="020F0502020204030204" pitchFamily="34" charset="0"/>
                <a:cs typeface="Times New Roman" panose="02020603050405020304" pitchFamily="18" charset="0"/>
              </a:rPr>
              <a:t>Se trata de llevar el Evangelio a las personas que cada uno trata. Es la predicación informal que se puede realizar en medio de una conversación.</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No hay que pensar que el anuncio evangélico deba transmitirse siempre con determinadas fórmulas aprendidas, o con palabras precisas (…). Se transmite de formas tan diversas que sería imposible describirlas.</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Carismas al servicio de la comunión evangelizadora.</a:t>
            </a:r>
            <a:r>
              <a:rPr lang="es-ES" sz="2000" dirty="0">
                <a:latin typeface="Calibri" panose="020F0502020204030204" pitchFamily="34" charset="0"/>
                <a:ea typeface="Calibri" panose="020F0502020204030204" pitchFamily="34" charset="0"/>
                <a:cs typeface="Times New Roman" panose="02020603050405020304" pitchFamily="18" charset="0"/>
              </a:rPr>
              <a:t> Las diferencias entre las personas y comunidades a veces son incómodas, pero el Espíritu Santo, que suscita esa diversidad, puede sacar de todo algo bueno y convertirlo en un dinamismo evangelizador que actúa por atracción.</a:t>
            </a: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15</a:t>
            </a:fld>
            <a:endParaRPr lang="en-GB"/>
          </a:p>
        </p:txBody>
      </p:sp>
    </p:spTree>
    <p:extLst>
      <p:ext uri="{BB962C8B-B14F-4D97-AF65-F5344CB8AC3E}">
        <p14:creationId xmlns:p14="http://schemas.microsoft.com/office/powerpoint/2010/main" val="3395297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i="1" dirty="0" err="1"/>
              <a:t>Evangelii</a:t>
            </a:r>
            <a:r>
              <a:rPr lang="es-ES" i="1" dirty="0"/>
              <a:t> </a:t>
            </a:r>
            <a:r>
              <a:rPr lang="es-ES" i="1" dirty="0" err="1"/>
              <a:t>Gaudium</a:t>
            </a:r>
            <a:r>
              <a:rPr lang="es-ES" i="1" dirty="0"/>
              <a:t> - Capítulo 5: Evangelizadores con espíritu</a:t>
            </a:r>
            <a:endParaRPr lang="es-ES_tradnl" i="1"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233377" y="1539568"/>
            <a:ext cx="7607595" cy="5242232"/>
          </a:xfrm>
        </p:spPr>
        <p:txBody>
          <a:bodyPr>
            <a:normAutofit fontScale="92500" lnSpcReduction="20000"/>
          </a:bodyPr>
          <a:lstStyle/>
          <a:p>
            <a:pPr marL="509016" indent="-342900" algn="just">
              <a:lnSpc>
                <a:spcPct val="107000"/>
              </a:lnSpc>
              <a:spcAft>
                <a:spcPts val="800"/>
              </a:spcAft>
            </a:pPr>
            <a:r>
              <a:rPr lang="es-ES" sz="2000" b="1" dirty="0">
                <a:effectLst/>
                <a:latin typeface="Calibri" panose="020F0502020204030204" pitchFamily="34" charset="0"/>
                <a:ea typeface="Calibri" panose="020F0502020204030204" pitchFamily="34" charset="0"/>
                <a:cs typeface="Times New Roman" panose="02020603050405020304" pitchFamily="18" charset="0"/>
              </a:rPr>
              <a:t>Evangelizadores con Espíritu quiere decir evangelizadores que oran y trabajan</a:t>
            </a:r>
            <a:r>
              <a:rPr lang="es-ES" sz="2000" dirty="0">
                <a:effectLst/>
                <a:latin typeface="Calibri" panose="020F0502020204030204" pitchFamily="34" charset="0"/>
                <a:ea typeface="Calibri" panose="020F0502020204030204" pitchFamily="34" charset="0"/>
                <a:cs typeface="Times New Roman" panose="02020603050405020304" pitchFamily="18" charset="0"/>
              </a:rPr>
              <a:t>. (..) No sirven ni las propuestas místicas sin un fuerte compromiso social y misionero, ni los discursos sociales o pastorales sin una espiritualidad que transforme el corazón.</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La primera motivación para evangelizar es el amor de Jesús que hemos recibido (…) Pero </a:t>
            </a:r>
            <a:r>
              <a:rPr lang="es-ES" sz="2000" b="1" dirty="0">
                <a:latin typeface="Calibri" panose="020F0502020204030204" pitchFamily="34" charset="0"/>
                <a:ea typeface="Calibri" panose="020F0502020204030204" pitchFamily="34" charset="0"/>
                <a:cs typeface="Times New Roman" panose="02020603050405020304" pitchFamily="18" charset="0"/>
              </a:rPr>
              <a:t>¿qué amor es ese que no siente la necesidad de hablar del ser amado, de mostrarlo, de hacerlo conocer?</a:t>
            </a:r>
          </a:p>
          <a:p>
            <a:pPr marL="509016" indent="-342900" algn="just">
              <a:lnSpc>
                <a:spcPct val="107000"/>
              </a:lnSpc>
              <a:spcAft>
                <a:spcPts val="800"/>
              </a:spcAft>
            </a:pPr>
            <a:r>
              <a:rPr lang="es-ES" sz="2000" b="1" dirty="0">
                <a:latin typeface="Calibri" panose="020F0502020204030204" pitchFamily="34" charset="0"/>
                <a:ea typeface="Calibri" panose="020F0502020204030204" pitchFamily="34" charset="0"/>
                <a:cs typeface="Times New Roman" panose="02020603050405020304" pitchFamily="18" charset="0"/>
              </a:rPr>
              <a:t>La misión en el corazón del pueblo </a:t>
            </a:r>
            <a:r>
              <a:rPr lang="es-ES" sz="2000" dirty="0">
                <a:latin typeface="Calibri" panose="020F0502020204030204" pitchFamily="34" charset="0"/>
                <a:ea typeface="Calibri" panose="020F0502020204030204" pitchFamily="34" charset="0"/>
                <a:cs typeface="Times New Roman" panose="02020603050405020304" pitchFamily="18" charset="0"/>
              </a:rPr>
              <a:t>(…) Yo soy una misión en esta tierra, y para eso estoy en este mundo. Hay que reconocerse a sí mismo como marcado a fuego por esa misión de iluminar, bendecir, vivificar, levantar, sanar, liberar (…) </a:t>
            </a:r>
            <a:r>
              <a:rPr lang="es-ES" sz="2000" b="1" dirty="0">
                <a:latin typeface="Calibri" panose="020F0502020204030204" pitchFamily="34" charset="0"/>
                <a:ea typeface="Calibri" panose="020F0502020204030204" pitchFamily="34" charset="0"/>
                <a:cs typeface="Times New Roman" panose="02020603050405020304" pitchFamily="18" charset="0"/>
              </a:rPr>
              <a:t>Cada persona es digna de nuestra entrega</a:t>
            </a:r>
            <a:r>
              <a:rPr lang="es-ES" sz="2000" dirty="0">
                <a:latin typeface="Calibri" panose="020F0502020204030204" pitchFamily="34" charset="0"/>
                <a:ea typeface="Calibri" panose="020F0502020204030204" pitchFamily="34" charset="0"/>
                <a:cs typeface="Times New Roman" panose="02020603050405020304" pitchFamily="18" charset="0"/>
              </a:rPr>
              <a:t>.</a:t>
            </a:r>
          </a:p>
          <a:p>
            <a:pPr marL="509016" indent="-342900" algn="just">
              <a:lnSpc>
                <a:spcPct val="107000"/>
              </a:lnSpc>
              <a:spcAft>
                <a:spcPts val="800"/>
              </a:spcAft>
            </a:pPr>
            <a:r>
              <a:rPr lang="es-ES" sz="2000" dirty="0">
                <a:latin typeface="Calibri" panose="020F0502020204030204" pitchFamily="34" charset="0"/>
                <a:ea typeface="Calibri" panose="020F0502020204030204" pitchFamily="34" charset="0"/>
                <a:cs typeface="Times New Roman" panose="02020603050405020304" pitchFamily="18" charset="0"/>
              </a:rPr>
              <a:t> ¿Para qué me voy a privar de mis comodidades y placeres si no voy a ver ningún resultado importante? ». Con esa actitud se vuelve imposible ser misioneros.. </a:t>
            </a:r>
            <a:r>
              <a:rPr lang="es-ES" sz="2000" b="1" dirty="0">
                <a:latin typeface="Calibri" panose="020F0502020204030204" pitchFamily="34" charset="0"/>
                <a:ea typeface="Calibri" panose="020F0502020204030204" pitchFamily="34" charset="0"/>
                <a:cs typeface="Times New Roman" panose="02020603050405020304" pitchFamily="18" charset="0"/>
              </a:rPr>
              <a:t>(…) El Espíritu Santo obra como quiere, cuando quiere y donde quiere. (….) Para mantener vivo el ardor misionero hace falta una decidida confianza en el Espíritu Santo.</a:t>
            </a:r>
          </a:p>
          <a:p>
            <a:pPr marL="509016" indent="-342900" algn="just">
              <a:lnSpc>
                <a:spcPct val="107000"/>
              </a:lnSpc>
              <a:spcAft>
                <a:spcPts val="800"/>
              </a:spcAft>
            </a:pPr>
            <a:endParaRPr lang="es-E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16</a:t>
            </a:fld>
            <a:endParaRPr lang="en-GB"/>
          </a:p>
        </p:txBody>
      </p:sp>
    </p:spTree>
    <p:extLst>
      <p:ext uri="{BB962C8B-B14F-4D97-AF65-F5344CB8AC3E}">
        <p14:creationId xmlns:p14="http://schemas.microsoft.com/office/powerpoint/2010/main" val="380145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30839" y="414669"/>
            <a:ext cx="7630886" cy="1819423"/>
          </a:xfrm>
        </p:spPr>
        <p:txBody>
          <a:bodyPr>
            <a:normAutofit fontScale="90000"/>
          </a:bodyPr>
          <a:lstStyle/>
          <a:p>
            <a:r>
              <a:rPr lang="es-ES" dirty="0"/>
              <a:t>La misión de la familia redentorista dentro de la Iglesia</a:t>
            </a:r>
            <a:br>
              <a:rPr lang="es-ES" dirty="0"/>
            </a:br>
            <a:endParaRPr lang="es-ES" dirty="0"/>
          </a:p>
        </p:txBody>
      </p:sp>
      <p:sp>
        <p:nvSpPr>
          <p:cNvPr id="6" name="Marcador de número de diapositiva 5"/>
          <p:cNvSpPr>
            <a:spLocks noGrp="1"/>
          </p:cNvSpPr>
          <p:nvPr>
            <p:ph type="sldNum" sz="quarter" idx="12"/>
          </p:nvPr>
        </p:nvSpPr>
        <p:spPr/>
        <p:txBody>
          <a:bodyPr/>
          <a:lstStyle/>
          <a:p>
            <a:fld id="{12DD229F-563F-CA43-92CD-27F06F5B40C9}" type="slidenum">
              <a:rPr lang="en-GB" smtClean="0"/>
              <a:t>17</a:t>
            </a:fld>
            <a:endParaRPr lang="en-GB"/>
          </a:p>
        </p:txBody>
      </p:sp>
      <p:pic>
        <p:nvPicPr>
          <p:cNvPr id="8" name="Imagen 7">
            <a:extLst>
              <a:ext uri="{FF2B5EF4-FFF2-40B4-BE49-F238E27FC236}">
                <a16:creationId xmlns:a16="http://schemas.microsoft.com/office/drawing/2014/main" id="{4E4113E2-F55D-4D48-9122-8EDEB224A940}"/>
              </a:ext>
            </a:extLst>
          </p:cNvPr>
          <p:cNvPicPr>
            <a:picLocks noChangeAspect="1"/>
          </p:cNvPicPr>
          <p:nvPr/>
        </p:nvPicPr>
        <p:blipFill>
          <a:blip r:embed="rId2"/>
          <a:stretch>
            <a:fillRect/>
          </a:stretch>
        </p:blipFill>
        <p:spPr>
          <a:xfrm>
            <a:off x="3737083" y="2516007"/>
            <a:ext cx="2491827" cy="3213847"/>
          </a:xfrm>
          <a:prstGeom prst="rect">
            <a:avLst/>
          </a:prstGeom>
          <a:effectLst>
            <a:outerShdw blurRad="50800" dist="38100" dir="12420000" algn="tl" rotWithShape="0">
              <a:srgbClr val="000000">
                <a:alpha val="43000"/>
              </a:srgbClr>
            </a:outerShdw>
          </a:effectLst>
        </p:spPr>
      </p:pic>
    </p:spTree>
    <p:extLst>
      <p:ext uri="{BB962C8B-B14F-4D97-AF65-F5344CB8AC3E}">
        <p14:creationId xmlns:p14="http://schemas.microsoft.com/office/powerpoint/2010/main" val="547231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dirty="0"/>
              <a:t>La misión de la familia redentorista dentro de la Iglesia</a:t>
            </a:r>
            <a:endParaRPr lang="es-ES_tradnl"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18</a:t>
            </a:fld>
            <a:endParaRPr lang="en-GB"/>
          </a:p>
        </p:txBody>
      </p:sp>
      <p:sp>
        <p:nvSpPr>
          <p:cNvPr id="6" name="Marcador de contenido 5">
            <a:extLst>
              <a:ext uri="{FF2B5EF4-FFF2-40B4-BE49-F238E27FC236}">
                <a16:creationId xmlns:a16="http://schemas.microsoft.com/office/drawing/2014/main" id="{6BD73C3E-E8EA-3CA5-D617-C6F58C241546}"/>
              </a:ext>
            </a:extLst>
          </p:cNvPr>
          <p:cNvSpPr>
            <a:spLocks noGrp="1"/>
          </p:cNvSpPr>
          <p:nvPr>
            <p:ph sz="half" idx="1"/>
          </p:nvPr>
        </p:nvSpPr>
        <p:spPr>
          <a:xfrm>
            <a:off x="1435608" y="1524000"/>
            <a:ext cx="7325620" cy="4663440"/>
          </a:xfrm>
        </p:spPr>
        <p:txBody>
          <a:bodyPr>
            <a:normAutofit fontScale="85000" lnSpcReduction="20000"/>
          </a:bodyPr>
          <a:lstStyle/>
          <a:p>
            <a:pPr>
              <a:lnSpc>
                <a:spcPct val="120000"/>
              </a:lnSpc>
            </a:pPr>
            <a:r>
              <a:rPr lang="es-ES" dirty="0"/>
              <a:t>Es </a:t>
            </a:r>
            <a:r>
              <a:rPr lang="es-ES" b="1" dirty="0"/>
              <a:t>esencialmente misionera </a:t>
            </a:r>
            <a:r>
              <a:rPr lang="es-ES" dirty="0"/>
              <a:t>en su orientación, compartiendo la misión de Cristo, primer misionero que declaró de sí mismo: “me envió a anunciar la Buena Nueva a los pobres” (expresión de San Alfonso citada en la constitución 1).</a:t>
            </a:r>
          </a:p>
          <a:p>
            <a:pPr>
              <a:lnSpc>
                <a:spcPct val="120000"/>
              </a:lnSpc>
            </a:pPr>
            <a:r>
              <a:rPr lang="es-ES" b="1" dirty="0"/>
              <a:t>11 veces </a:t>
            </a:r>
            <a:r>
              <a:rPr lang="es-ES" dirty="0"/>
              <a:t>cita San Alfonso la palabra </a:t>
            </a:r>
            <a:r>
              <a:rPr lang="es-ES" b="1" dirty="0"/>
              <a:t>misión</a:t>
            </a:r>
            <a:r>
              <a:rPr lang="es-ES" dirty="0"/>
              <a:t> en su SUPPLEX LIBELLUS al Papa, pidiendo la aprobación del Instituto y de las Reglas en 1748.</a:t>
            </a:r>
          </a:p>
          <a:p>
            <a:pPr>
              <a:lnSpc>
                <a:spcPct val="120000"/>
              </a:lnSpc>
            </a:pPr>
            <a:r>
              <a:rPr lang="es-ES" dirty="0"/>
              <a:t>La </a:t>
            </a:r>
            <a:r>
              <a:rPr lang="es-ES" b="1" dirty="0"/>
              <a:t>espiritualidad redentorista no existe desligada de la espiritualidad cristiana</a:t>
            </a:r>
            <a:r>
              <a:rPr lang="es-ES" dirty="0"/>
              <a:t>, pero articulada según el carisma o Misión específica de la congregación.</a:t>
            </a:r>
          </a:p>
          <a:p>
            <a:pPr>
              <a:lnSpc>
                <a:spcPct val="120000"/>
              </a:lnSpc>
            </a:pPr>
            <a:endParaRPr lang="es-ES" dirty="0"/>
          </a:p>
        </p:txBody>
      </p:sp>
    </p:spTree>
    <p:extLst>
      <p:ext uri="{BB962C8B-B14F-4D97-AF65-F5344CB8AC3E}">
        <p14:creationId xmlns:p14="http://schemas.microsoft.com/office/powerpoint/2010/main" val="487373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09028" y="274638"/>
            <a:ext cx="7745606" cy="1143000"/>
          </a:xfrm>
        </p:spPr>
        <p:txBody>
          <a:bodyPr anchor="ctr">
            <a:noAutofit/>
          </a:bodyPr>
          <a:lstStyle/>
          <a:p>
            <a:r>
              <a:rPr lang="es-ES" sz="3600" dirty="0"/>
              <a:t>Elementos constitutivos de la espiritualidad redentorista para la misión</a:t>
            </a:r>
            <a:endParaRPr lang="es-ES_tradnl" sz="3600"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19</a:t>
            </a:fld>
            <a:endParaRPr lang="en-GB"/>
          </a:p>
        </p:txBody>
      </p:sp>
      <p:sp>
        <p:nvSpPr>
          <p:cNvPr id="6" name="Marcador de contenido 5">
            <a:extLst>
              <a:ext uri="{FF2B5EF4-FFF2-40B4-BE49-F238E27FC236}">
                <a16:creationId xmlns:a16="http://schemas.microsoft.com/office/drawing/2014/main" id="{6BD73C3E-E8EA-3CA5-D617-C6F58C241546}"/>
              </a:ext>
            </a:extLst>
          </p:cNvPr>
          <p:cNvSpPr>
            <a:spLocks noGrp="1"/>
          </p:cNvSpPr>
          <p:nvPr>
            <p:ph sz="half" idx="1"/>
          </p:nvPr>
        </p:nvSpPr>
        <p:spPr>
          <a:xfrm>
            <a:off x="1435608" y="1598427"/>
            <a:ext cx="7178040" cy="4663440"/>
          </a:xfrm>
        </p:spPr>
        <p:txBody>
          <a:bodyPr/>
          <a:lstStyle/>
          <a:p>
            <a:r>
              <a:rPr lang="es-ES" dirty="0"/>
              <a:t>Nuestra espiritualidad se sitúa en la </a:t>
            </a:r>
            <a:r>
              <a:rPr lang="es-ES" b="1" dirty="0"/>
              <a:t>teología de la Encarnación</a:t>
            </a:r>
            <a:r>
              <a:rPr lang="es-ES" dirty="0"/>
              <a:t>: seguimos a un Redentor encarnado.</a:t>
            </a:r>
          </a:p>
          <a:p>
            <a:r>
              <a:rPr lang="es-ES" dirty="0"/>
              <a:t>Somos </a:t>
            </a:r>
            <a:r>
              <a:rPr lang="es-ES" b="1" dirty="0"/>
              <a:t>misioneros</a:t>
            </a:r>
            <a:r>
              <a:rPr lang="es-ES" dirty="0"/>
              <a:t> y, por lo mismo, anunciadores del evangelio cuyo corazón es la misericordia.</a:t>
            </a:r>
          </a:p>
          <a:p>
            <a:r>
              <a:rPr lang="es-ES" dirty="0"/>
              <a:t>El redentorista tiene un sentido ”popular”, una habilidad para aproximarse a la gente utilizando un </a:t>
            </a:r>
            <a:r>
              <a:rPr lang="es-ES" dirty="0" err="1"/>
              <a:t>lenguje</a:t>
            </a:r>
            <a:r>
              <a:rPr lang="es-ES" dirty="0"/>
              <a:t> sencillo.</a:t>
            </a:r>
          </a:p>
          <a:p>
            <a:endParaRPr lang="es-ES" dirty="0"/>
          </a:p>
        </p:txBody>
      </p:sp>
    </p:spTree>
    <p:extLst>
      <p:ext uri="{BB962C8B-B14F-4D97-AF65-F5344CB8AC3E}">
        <p14:creationId xmlns:p14="http://schemas.microsoft.com/office/powerpoint/2010/main" val="2865137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a:bodyPr>
          <a:lstStyle/>
          <a:p>
            <a:pPr>
              <a:lnSpc>
                <a:spcPct val="90000"/>
              </a:lnSpc>
            </a:pPr>
            <a:r>
              <a:rPr lang="es-ES" sz="3700" dirty="0"/>
              <a:t>Del Evangelio de Lucas </a:t>
            </a:r>
            <a:r>
              <a:rPr lang="es-ES" sz="2800" dirty="0"/>
              <a:t>(Lucas 10, 1-9)</a:t>
            </a:r>
            <a:endParaRPr lang="es-ES_tradnl" sz="3700"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7" y="1524000"/>
            <a:ext cx="6825891" cy="4398335"/>
          </a:xfrm>
        </p:spPr>
        <p:txBody>
          <a:bodyPr>
            <a:noAutofit/>
          </a:bodyPr>
          <a:lstStyle/>
          <a:p>
            <a:pPr marL="82296" indent="0" algn="just">
              <a:lnSpc>
                <a:spcPct val="120000"/>
              </a:lnSpc>
              <a:spcAft>
                <a:spcPts val="600"/>
              </a:spcAft>
              <a:buNone/>
            </a:pPr>
            <a:r>
              <a:rPr lang="es-ES" sz="1800" dirty="0"/>
              <a:t>En aquel tiempo, designó el Señor otros setenta y dos y los mandó por delante, de dos en dos, a todos los pueblos y lugares adonde pensaba ir él.  Y les decía: «La mies es abundante y los obreros pocos; rogad, pues, al dueño de la mies que mande obreros a su mies. ¡Poneos en camino! Mirad que os mando como corderos en medio de lobos. No llevéis bolsa, ni alforja, ni sandalias; y no saludéis a nadie por el camino. Cuando entréis en una casa, decid primero:  “Paz a esta casa.” Y, si allí hay gente de paz, descansará sobre ellos vuestra paz; si no, volverá a vosotros. Quedaos en la misma casa, comiendo y bebiendo de lo que tengan, porque el obrero merece su salario. No andéis cambiando de casa. Si entráis en una ciudad y os reciben, comed lo que os pongan, curad a los enfermos que haya, en ella y decidles: “El reino de Dios ha llegado a vosotros”»</a:t>
            </a: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2</a:t>
            </a:fld>
            <a:endParaRPr lang="en-GB"/>
          </a:p>
        </p:txBody>
      </p:sp>
    </p:spTree>
    <p:extLst>
      <p:ext uri="{BB962C8B-B14F-4D97-AF65-F5344CB8AC3E}">
        <p14:creationId xmlns:p14="http://schemas.microsoft.com/office/powerpoint/2010/main" val="14472756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35608" y="1697662"/>
            <a:ext cx="7498080" cy="4800600"/>
          </a:xfrm>
        </p:spPr>
        <p:txBody>
          <a:bodyPr>
            <a:normAutofit fontScale="85000" lnSpcReduction="20000"/>
          </a:bodyPr>
          <a:lstStyle/>
          <a:p>
            <a:r>
              <a:rPr lang="es-ES" dirty="0"/>
              <a:t>La espiritualidad redentorista es fuente y fruto de la misión.</a:t>
            </a:r>
          </a:p>
          <a:p>
            <a:r>
              <a:rPr lang="es-ES" dirty="0"/>
              <a:t>El redentorista siente </a:t>
            </a:r>
            <a:r>
              <a:rPr lang="es-ES" b="1" dirty="0"/>
              <a:t>compasión por los pobres, </a:t>
            </a:r>
            <a:r>
              <a:rPr lang="es-ES" dirty="0"/>
              <a:t>por los </a:t>
            </a:r>
            <a:r>
              <a:rPr lang="es-ES" b="1" dirty="0"/>
              <a:t>más abandonados.</a:t>
            </a:r>
            <a:endParaRPr lang="es-ES" dirty="0"/>
          </a:p>
          <a:p>
            <a:r>
              <a:rPr lang="es-ES" dirty="0"/>
              <a:t>Nuestro compromiso pastoral, especialmente con los pobres y abandonados, es constitutivo de nuestra espiritualidad.</a:t>
            </a:r>
          </a:p>
          <a:p>
            <a:r>
              <a:rPr lang="es-ES" dirty="0"/>
              <a:t>Es una espiritualidad comunitaria, se encuentra en la comunidad y debe manifestarse, por lo mismo, en estructuras comunitarias.</a:t>
            </a:r>
          </a:p>
          <a:p>
            <a:r>
              <a:rPr lang="es-ES" b="1" dirty="0"/>
              <a:t>La espiritualidad es, al mismo tiempo, origen y fruto de la misión</a:t>
            </a:r>
            <a:r>
              <a:rPr lang="es-ES" dirty="0"/>
              <a:t>.</a:t>
            </a:r>
          </a:p>
          <a:p>
            <a:endParaRPr lang="es-ES" dirty="0"/>
          </a:p>
        </p:txBody>
      </p:sp>
      <p:sp>
        <p:nvSpPr>
          <p:cNvPr id="6" name="Título 1">
            <a:extLst>
              <a:ext uri="{FF2B5EF4-FFF2-40B4-BE49-F238E27FC236}">
                <a16:creationId xmlns:a16="http://schemas.microsoft.com/office/drawing/2014/main" id="{6BDE7E5F-2E51-5623-06D5-06E6BB3C05D5}"/>
              </a:ext>
            </a:extLst>
          </p:cNvPr>
          <p:cNvSpPr>
            <a:spLocks noGrp="1"/>
          </p:cNvSpPr>
          <p:nvPr>
            <p:ph type="title"/>
          </p:nvPr>
        </p:nvSpPr>
        <p:spPr>
          <a:xfrm>
            <a:off x="1409028" y="274638"/>
            <a:ext cx="7745606" cy="1143000"/>
          </a:xfrm>
        </p:spPr>
        <p:txBody>
          <a:bodyPr anchor="ctr">
            <a:noAutofit/>
          </a:bodyPr>
          <a:lstStyle/>
          <a:p>
            <a:r>
              <a:rPr lang="es-ES" sz="3600" dirty="0"/>
              <a:t>Elementos constitutivos de la espiritualidad redentorista para la misión</a:t>
            </a:r>
            <a:endParaRPr lang="es-ES_tradnl"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dirty="0"/>
              <a:t>La tradición misionera redentorista: </a:t>
            </a:r>
            <a:r>
              <a:rPr lang="es-ES" i="1" dirty="0"/>
              <a:t>las misiones parroquiales</a:t>
            </a:r>
            <a:endParaRPr lang="es-ES_tradnl" i="1"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21</a:t>
            </a:fld>
            <a:endParaRPr lang="en-GB"/>
          </a:p>
        </p:txBody>
      </p:sp>
      <p:sp>
        <p:nvSpPr>
          <p:cNvPr id="6" name="Marcador de contenido 5">
            <a:extLst>
              <a:ext uri="{FF2B5EF4-FFF2-40B4-BE49-F238E27FC236}">
                <a16:creationId xmlns:a16="http://schemas.microsoft.com/office/drawing/2014/main" id="{6BD73C3E-E8EA-3CA5-D617-C6F58C241546}"/>
              </a:ext>
            </a:extLst>
          </p:cNvPr>
          <p:cNvSpPr>
            <a:spLocks noGrp="1"/>
          </p:cNvSpPr>
          <p:nvPr>
            <p:ph sz="half" idx="1"/>
          </p:nvPr>
        </p:nvSpPr>
        <p:spPr>
          <a:xfrm>
            <a:off x="1435608" y="1524000"/>
            <a:ext cx="7178040" cy="4663440"/>
          </a:xfrm>
        </p:spPr>
        <p:txBody>
          <a:bodyPr>
            <a:normAutofit fontScale="85000" lnSpcReduction="10000"/>
          </a:bodyPr>
          <a:lstStyle/>
          <a:p>
            <a:r>
              <a:rPr lang="es-ES" dirty="0"/>
              <a:t>En el S. XVIII San Alfonso descubre la “china napolitana” comienza la misión con los más pobres y abandonados: la </a:t>
            </a:r>
            <a:r>
              <a:rPr lang="it-IT" i="1" dirty="0"/>
              <a:t>missio ad intra </a:t>
            </a:r>
            <a:r>
              <a:rPr lang="it-IT" dirty="0"/>
              <a:t>en contraste con </a:t>
            </a:r>
            <a:r>
              <a:rPr lang="it-IT" i="1" dirty="0"/>
              <a:t>missio ad gentes</a:t>
            </a:r>
            <a:r>
              <a:rPr lang="es-ES" i="1" dirty="0"/>
              <a:t>.</a:t>
            </a:r>
          </a:p>
          <a:p>
            <a:r>
              <a:rPr lang="es-ES" dirty="0"/>
              <a:t>Las misiones parroquiales, destinadas a revitalizar la fe del pueblo en las comunidades locales, constituyen un destacado aporte de los redentoristas en la Iglesia.</a:t>
            </a:r>
          </a:p>
          <a:p>
            <a:r>
              <a:rPr lang="es-ES" dirty="0"/>
              <a:t>Predicar con palabras que se entiendan en el ámbito local donde se predica y en el momento actual.</a:t>
            </a:r>
          </a:p>
          <a:p>
            <a:r>
              <a:rPr lang="es-ES" dirty="0"/>
              <a:t>El formato de misiones parroquiales está en permanente renovación. Con la misión de Sevilla en 2022/23 se llevó a cabo un nuevo modelo de misión parroquial. </a:t>
            </a:r>
          </a:p>
          <a:p>
            <a:endParaRPr lang="es-ES" dirty="0"/>
          </a:p>
        </p:txBody>
      </p:sp>
    </p:spTree>
    <p:extLst>
      <p:ext uri="{BB962C8B-B14F-4D97-AF65-F5344CB8AC3E}">
        <p14:creationId xmlns:p14="http://schemas.microsoft.com/office/powerpoint/2010/main" val="2267119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89318" y="271130"/>
            <a:ext cx="7630886" cy="1819423"/>
          </a:xfrm>
        </p:spPr>
        <p:txBody>
          <a:bodyPr>
            <a:normAutofit fontScale="90000"/>
          </a:bodyPr>
          <a:lstStyle/>
          <a:p>
            <a:r>
              <a:rPr lang="es-ES" dirty="0"/>
              <a:t>La asociación de los laicos a la misión en la </a:t>
            </a:r>
            <a:r>
              <a:rPr lang="es-ES" dirty="0" err="1"/>
              <a:t>CSsR</a:t>
            </a:r>
            <a:br>
              <a:rPr lang="es-ES" dirty="0"/>
            </a:br>
            <a:endParaRPr lang="es-ES" dirty="0"/>
          </a:p>
        </p:txBody>
      </p:sp>
      <p:sp>
        <p:nvSpPr>
          <p:cNvPr id="3" name="Subtítulo 2"/>
          <p:cNvSpPr>
            <a:spLocks noGrp="1"/>
          </p:cNvSpPr>
          <p:nvPr>
            <p:ph type="subTitle" idx="1"/>
          </p:nvPr>
        </p:nvSpPr>
        <p:spPr>
          <a:xfrm>
            <a:off x="1389318" y="1676400"/>
            <a:ext cx="7406640" cy="1752600"/>
          </a:xfrm>
        </p:spPr>
        <p:txBody>
          <a:bodyPr/>
          <a:lstStyle/>
          <a:p>
            <a:r>
              <a:rPr lang="es-ES" i="1" dirty="0"/>
              <a:t>Historia y desarrollo de la misión compartida en la Familia Redentorista.</a:t>
            </a:r>
          </a:p>
        </p:txBody>
      </p:sp>
      <p:sp>
        <p:nvSpPr>
          <p:cNvPr id="6" name="Marcador de número de diapositiva 5"/>
          <p:cNvSpPr>
            <a:spLocks noGrp="1"/>
          </p:cNvSpPr>
          <p:nvPr>
            <p:ph type="sldNum" sz="quarter" idx="12"/>
          </p:nvPr>
        </p:nvSpPr>
        <p:spPr/>
        <p:txBody>
          <a:bodyPr/>
          <a:lstStyle/>
          <a:p>
            <a:fld id="{12DD229F-563F-CA43-92CD-27F06F5B40C9}" type="slidenum">
              <a:rPr lang="en-GB" smtClean="0"/>
              <a:t>22</a:t>
            </a:fld>
            <a:endParaRPr lang="en-GB"/>
          </a:p>
        </p:txBody>
      </p:sp>
      <p:pic>
        <p:nvPicPr>
          <p:cNvPr id="12" name="Imagen 11">
            <a:extLst>
              <a:ext uri="{FF2B5EF4-FFF2-40B4-BE49-F238E27FC236}">
                <a16:creationId xmlns:a16="http://schemas.microsoft.com/office/drawing/2014/main" id="{2B2B4B86-E3AD-2B35-EF1C-80BEE3D2FE69}"/>
              </a:ext>
            </a:extLst>
          </p:cNvPr>
          <p:cNvPicPr>
            <a:picLocks noChangeAspect="1"/>
          </p:cNvPicPr>
          <p:nvPr/>
        </p:nvPicPr>
        <p:blipFill rotWithShape="1">
          <a:blip r:embed="rId2"/>
          <a:srcRect l="50775"/>
          <a:stretch/>
        </p:blipFill>
        <p:spPr>
          <a:xfrm>
            <a:off x="3383989" y="2788640"/>
            <a:ext cx="2703149" cy="3798230"/>
          </a:xfrm>
          <a:prstGeom prst="rect">
            <a:avLst/>
          </a:prstGeom>
          <a:effectLst>
            <a:outerShdw blurRad="50800" dist="38100" dir="12420000" algn="tl" rotWithShape="0">
              <a:srgbClr val="000000">
                <a:alpha val="43000"/>
              </a:srgbClr>
            </a:outerShdw>
          </a:effectLst>
        </p:spPr>
      </p:pic>
    </p:spTree>
    <p:extLst>
      <p:ext uri="{BB962C8B-B14F-4D97-AF65-F5344CB8AC3E}">
        <p14:creationId xmlns:p14="http://schemas.microsoft.com/office/powerpoint/2010/main" val="426094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Antecedentes en la vida de los Santos Redentoristas </a:t>
            </a:r>
            <a:r>
              <a:rPr lang="mr-IN" dirty="0"/>
              <a:t>–</a:t>
            </a:r>
            <a:r>
              <a:rPr lang="es-ES_tradnl" dirty="0"/>
              <a:t> San Alfonso</a:t>
            </a:r>
          </a:p>
        </p:txBody>
      </p:sp>
      <p:pic>
        <p:nvPicPr>
          <p:cNvPr id="5" name="Imagen 4"/>
          <p:cNvPicPr>
            <a:picLocks noChangeAspect="1"/>
          </p:cNvPicPr>
          <p:nvPr/>
        </p:nvPicPr>
        <p:blipFill>
          <a:blip r:embed="rId2"/>
          <a:stretch>
            <a:fillRect/>
          </a:stretch>
        </p:blipFill>
        <p:spPr>
          <a:xfrm>
            <a:off x="398949" y="2091955"/>
            <a:ext cx="8844659" cy="4006616"/>
          </a:xfrm>
          <a:prstGeom prst="rect">
            <a:avLst/>
          </a:prstGeom>
          <a:effectLst>
            <a:outerShdw blurRad="50800" dist="38100" dir="12420000" algn="tl" rotWithShape="0">
              <a:srgbClr val="000000">
                <a:alpha val="43000"/>
              </a:srgbClr>
            </a:outerShdw>
          </a:effectLst>
        </p:spPr>
      </p:pic>
      <p:pic>
        <p:nvPicPr>
          <p:cNvPr id="6" name="Imagen 5"/>
          <p:cNvPicPr>
            <a:picLocks noChangeAspect="1"/>
          </p:cNvPicPr>
          <p:nvPr/>
        </p:nvPicPr>
        <p:blipFill>
          <a:blip r:embed="rId3"/>
          <a:stretch>
            <a:fillRect/>
          </a:stretch>
        </p:blipFill>
        <p:spPr>
          <a:xfrm>
            <a:off x="7536606" y="1479898"/>
            <a:ext cx="1280284" cy="1565529"/>
          </a:xfrm>
          <a:prstGeom prst="rect">
            <a:avLst/>
          </a:prstGeom>
          <a:effectLst>
            <a:outerShdw blurRad="50800" dist="38100" dir="12420000" algn="tl" rotWithShape="0">
              <a:srgbClr val="000000">
                <a:alpha val="43000"/>
              </a:srgbClr>
            </a:outerShdw>
          </a:effectLst>
        </p:spPr>
      </p:pic>
      <p:sp>
        <p:nvSpPr>
          <p:cNvPr id="3" name="Marcador de número de diapositiva 2"/>
          <p:cNvSpPr>
            <a:spLocks noGrp="1"/>
          </p:cNvSpPr>
          <p:nvPr>
            <p:ph type="sldNum" sz="quarter" idx="12"/>
          </p:nvPr>
        </p:nvSpPr>
        <p:spPr/>
        <p:txBody>
          <a:bodyPr/>
          <a:lstStyle/>
          <a:p>
            <a:fld id="{12DD229F-563F-CA43-92CD-27F06F5B40C9}" type="slidenum">
              <a:rPr lang="en-GB" smtClean="0"/>
              <a:t>23</a:t>
            </a:fld>
            <a:endParaRPr lang="en-GB"/>
          </a:p>
        </p:txBody>
      </p:sp>
    </p:spTree>
    <p:extLst>
      <p:ext uri="{BB962C8B-B14F-4D97-AF65-F5344CB8AC3E}">
        <p14:creationId xmlns:p14="http://schemas.microsoft.com/office/powerpoint/2010/main" val="18270783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07786" y="274638"/>
            <a:ext cx="7936214" cy="1143000"/>
          </a:xfrm>
        </p:spPr>
        <p:txBody>
          <a:bodyPr>
            <a:normAutofit fontScale="90000"/>
          </a:bodyPr>
          <a:lstStyle/>
          <a:p>
            <a:r>
              <a:rPr lang="es-ES_tradnl" dirty="0"/>
              <a:t>Antecedentes en la vida de los Santos Redentoristas </a:t>
            </a:r>
            <a:r>
              <a:rPr lang="mr-IN" dirty="0"/>
              <a:t>–</a:t>
            </a:r>
            <a:r>
              <a:rPr lang="es-ES_tradnl" dirty="0"/>
              <a:t> San Clemente</a:t>
            </a:r>
          </a:p>
        </p:txBody>
      </p:sp>
      <p:pic>
        <p:nvPicPr>
          <p:cNvPr id="4" name="Imagen 3"/>
          <p:cNvPicPr>
            <a:picLocks noChangeAspect="1"/>
          </p:cNvPicPr>
          <p:nvPr/>
        </p:nvPicPr>
        <p:blipFill>
          <a:blip r:embed="rId2"/>
          <a:stretch>
            <a:fillRect/>
          </a:stretch>
        </p:blipFill>
        <p:spPr>
          <a:xfrm>
            <a:off x="588116" y="2901340"/>
            <a:ext cx="8344209" cy="2745686"/>
          </a:xfrm>
          <a:prstGeom prst="rect">
            <a:avLst/>
          </a:prstGeom>
          <a:effectLst>
            <a:outerShdw blurRad="50800" dist="38100" dir="12420000" algn="tl" rotWithShape="0">
              <a:srgbClr val="000000">
                <a:alpha val="43000"/>
              </a:srgbClr>
            </a:outerShdw>
          </a:effectLst>
        </p:spPr>
      </p:pic>
      <p:pic>
        <p:nvPicPr>
          <p:cNvPr id="3" name="Imagen 2"/>
          <p:cNvPicPr>
            <a:picLocks noChangeAspect="1"/>
          </p:cNvPicPr>
          <p:nvPr/>
        </p:nvPicPr>
        <p:blipFill>
          <a:blip r:embed="rId3"/>
          <a:stretch>
            <a:fillRect/>
          </a:stretch>
        </p:blipFill>
        <p:spPr>
          <a:xfrm>
            <a:off x="7099774" y="1567062"/>
            <a:ext cx="1692527" cy="2253867"/>
          </a:xfrm>
          <a:prstGeom prst="rect">
            <a:avLst/>
          </a:prstGeom>
          <a:effectLst>
            <a:outerShdw blurRad="50800" dist="38100" dir="12420000" algn="tl" rotWithShape="0">
              <a:srgbClr val="000000">
                <a:alpha val="43000"/>
              </a:srgbClr>
            </a:outerShdw>
          </a:effectLst>
        </p:spPr>
      </p:pic>
      <p:sp>
        <p:nvSpPr>
          <p:cNvPr id="5" name="Marcador de número de diapositiva 4"/>
          <p:cNvSpPr>
            <a:spLocks noGrp="1"/>
          </p:cNvSpPr>
          <p:nvPr>
            <p:ph type="sldNum" sz="quarter" idx="12"/>
          </p:nvPr>
        </p:nvSpPr>
        <p:spPr/>
        <p:txBody>
          <a:bodyPr/>
          <a:lstStyle/>
          <a:p>
            <a:fld id="{12DD229F-563F-CA43-92CD-27F06F5B40C9}" type="slidenum">
              <a:rPr lang="en-GB" smtClean="0"/>
              <a:t>24</a:t>
            </a:fld>
            <a:endParaRPr lang="en-GB"/>
          </a:p>
        </p:txBody>
      </p:sp>
    </p:spTree>
    <p:extLst>
      <p:ext uri="{BB962C8B-B14F-4D97-AF65-F5344CB8AC3E}">
        <p14:creationId xmlns:p14="http://schemas.microsoft.com/office/powerpoint/2010/main" val="27449762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07786" y="274638"/>
            <a:ext cx="7936214" cy="1143000"/>
          </a:xfrm>
        </p:spPr>
        <p:txBody>
          <a:bodyPr>
            <a:normAutofit fontScale="90000"/>
          </a:bodyPr>
          <a:lstStyle/>
          <a:p>
            <a:r>
              <a:rPr lang="es-ES_tradnl" dirty="0"/>
              <a:t>Antecedentes en la vida de los Santos Redentoristas</a:t>
            </a:r>
          </a:p>
        </p:txBody>
      </p:sp>
      <p:pic>
        <p:nvPicPr>
          <p:cNvPr id="5" name="Imagen 4"/>
          <p:cNvPicPr>
            <a:picLocks noChangeAspect="1"/>
          </p:cNvPicPr>
          <p:nvPr/>
        </p:nvPicPr>
        <p:blipFill>
          <a:blip r:embed="rId2"/>
          <a:stretch>
            <a:fillRect/>
          </a:stretch>
        </p:blipFill>
        <p:spPr>
          <a:xfrm>
            <a:off x="693964" y="2714560"/>
            <a:ext cx="8046922" cy="3359332"/>
          </a:xfrm>
          <a:prstGeom prst="rect">
            <a:avLst/>
          </a:prstGeom>
          <a:effectLst>
            <a:outerShdw blurRad="50800" dist="38100" dir="12420000" algn="tl" rotWithShape="0">
              <a:srgbClr val="000000">
                <a:alpha val="43000"/>
              </a:srgbClr>
            </a:outerShdw>
          </a:effectLst>
        </p:spPr>
      </p:pic>
      <p:pic>
        <p:nvPicPr>
          <p:cNvPr id="6" name="Imagen 5"/>
          <p:cNvPicPr>
            <a:picLocks noChangeAspect="1"/>
          </p:cNvPicPr>
          <p:nvPr/>
        </p:nvPicPr>
        <p:blipFill>
          <a:blip r:embed="rId3"/>
          <a:stretch>
            <a:fillRect/>
          </a:stretch>
        </p:blipFill>
        <p:spPr>
          <a:xfrm>
            <a:off x="7046719" y="1068978"/>
            <a:ext cx="1495730" cy="1991801"/>
          </a:xfrm>
          <a:prstGeom prst="rect">
            <a:avLst/>
          </a:prstGeom>
          <a:effectLst>
            <a:outerShdw blurRad="50800" dist="38100" dir="12420000" algn="tl" rotWithShape="0">
              <a:srgbClr val="000000">
                <a:alpha val="43000"/>
              </a:srgbClr>
            </a:outerShdw>
          </a:effectLst>
        </p:spPr>
      </p:pic>
      <p:pic>
        <p:nvPicPr>
          <p:cNvPr id="8" name="Imagen 7"/>
          <p:cNvPicPr>
            <a:picLocks noChangeAspect="1"/>
          </p:cNvPicPr>
          <p:nvPr/>
        </p:nvPicPr>
        <p:blipFill>
          <a:blip r:embed="rId4"/>
          <a:stretch>
            <a:fillRect/>
          </a:stretch>
        </p:blipFill>
        <p:spPr>
          <a:xfrm>
            <a:off x="5406724" y="1068978"/>
            <a:ext cx="1495730" cy="1991801"/>
          </a:xfrm>
          <a:prstGeom prst="rect">
            <a:avLst/>
          </a:prstGeom>
          <a:effectLst>
            <a:outerShdw blurRad="50800" dist="38100" dir="12420000" algn="tl" rotWithShape="0">
              <a:srgbClr val="000000">
                <a:alpha val="43000"/>
              </a:srgbClr>
            </a:outerShdw>
          </a:effectLst>
        </p:spPr>
      </p:pic>
      <p:sp>
        <p:nvSpPr>
          <p:cNvPr id="3" name="Marcador de número de diapositiva 2"/>
          <p:cNvSpPr>
            <a:spLocks noGrp="1"/>
          </p:cNvSpPr>
          <p:nvPr>
            <p:ph type="sldNum" sz="quarter" idx="12"/>
          </p:nvPr>
        </p:nvSpPr>
        <p:spPr/>
        <p:txBody>
          <a:bodyPr/>
          <a:lstStyle/>
          <a:p>
            <a:fld id="{12DD229F-563F-CA43-92CD-27F06F5B40C9}" type="slidenum">
              <a:rPr lang="en-GB" smtClean="0"/>
              <a:t>25</a:t>
            </a:fld>
            <a:endParaRPr lang="en-GB"/>
          </a:p>
        </p:txBody>
      </p:sp>
    </p:spTree>
    <p:extLst>
      <p:ext uri="{BB962C8B-B14F-4D97-AF65-F5344CB8AC3E}">
        <p14:creationId xmlns:p14="http://schemas.microsoft.com/office/powerpoint/2010/main" val="2304052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XXI Capítulo General (1991)</a:t>
            </a:r>
          </a:p>
        </p:txBody>
      </p:sp>
      <p:sp>
        <p:nvSpPr>
          <p:cNvPr id="3" name="Marcador de contenido 2"/>
          <p:cNvSpPr>
            <a:spLocks noGrp="1"/>
          </p:cNvSpPr>
          <p:nvPr>
            <p:ph idx="1"/>
          </p:nvPr>
        </p:nvSpPr>
        <p:spPr/>
        <p:txBody>
          <a:bodyPr/>
          <a:lstStyle/>
          <a:p>
            <a:r>
              <a:rPr lang="es-ES" dirty="0"/>
              <a:t>Dedica </a:t>
            </a:r>
            <a:r>
              <a:rPr lang="es-ES" b="1" dirty="0"/>
              <a:t>una sección en el documento final </a:t>
            </a:r>
            <a:r>
              <a:rPr lang="es-ES" dirty="0"/>
              <a:t>“colaboración con los laicos fundada en la asociación”.</a:t>
            </a:r>
          </a:p>
          <a:p>
            <a:r>
              <a:rPr lang="es-ES" dirty="0"/>
              <a:t>A partir de aquí </a:t>
            </a:r>
            <a:r>
              <a:rPr lang="es-ES" b="1" dirty="0"/>
              <a:t>se impulsa la figura del laico y de la colaboración con los laicos </a:t>
            </a:r>
            <a:r>
              <a:rPr lang="es-ES" dirty="0"/>
              <a:t>en los órganos de gobierno.</a:t>
            </a:r>
          </a:p>
          <a:p>
            <a:r>
              <a:rPr lang="es-ES" b="1" dirty="0"/>
              <a:t>Ya siempre presente en todos los capítulos generales.</a:t>
            </a:r>
          </a:p>
          <a:p>
            <a:endParaRPr lang="es-ES" dirty="0"/>
          </a:p>
        </p:txBody>
      </p:sp>
      <p:sp>
        <p:nvSpPr>
          <p:cNvPr id="4" name="Marcador de número de diapositiva 3"/>
          <p:cNvSpPr>
            <a:spLocks noGrp="1"/>
          </p:cNvSpPr>
          <p:nvPr>
            <p:ph type="sldNum" sz="quarter" idx="12"/>
          </p:nvPr>
        </p:nvSpPr>
        <p:spPr/>
        <p:txBody>
          <a:bodyPr/>
          <a:lstStyle/>
          <a:p>
            <a:fld id="{12DD229F-563F-CA43-92CD-27F06F5B40C9}" type="slidenum">
              <a:rPr lang="en-GB" smtClean="0"/>
              <a:t>26</a:t>
            </a:fld>
            <a:endParaRPr lang="en-GB"/>
          </a:p>
        </p:txBody>
      </p:sp>
    </p:spTree>
    <p:extLst>
      <p:ext uri="{BB962C8B-B14F-4D97-AF65-F5344CB8AC3E}">
        <p14:creationId xmlns:p14="http://schemas.microsoft.com/office/powerpoint/2010/main" val="3428320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sz="3200" i="1" dirty="0" err="1"/>
              <a:t>Communicanda</a:t>
            </a:r>
            <a:r>
              <a:rPr lang="es-ES" sz="3200" dirty="0"/>
              <a:t> - P.  General Juan Manuel Lasso de la Vega </a:t>
            </a:r>
            <a:r>
              <a:rPr lang="es-ES" sz="3200" dirty="0" err="1"/>
              <a:t>CSsR</a:t>
            </a:r>
            <a:r>
              <a:rPr lang="es-ES" sz="3200" dirty="0"/>
              <a:t> (Septiembre, 1995)</a:t>
            </a:r>
          </a:p>
        </p:txBody>
      </p:sp>
      <p:sp>
        <p:nvSpPr>
          <p:cNvPr id="3" name="Marcador de contenido 2"/>
          <p:cNvSpPr>
            <a:spLocks noGrp="1"/>
          </p:cNvSpPr>
          <p:nvPr>
            <p:ph idx="1"/>
          </p:nvPr>
        </p:nvSpPr>
        <p:spPr>
          <a:xfrm>
            <a:off x="1435608" y="1709292"/>
            <a:ext cx="7498080" cy="4800600"/>
          </a:xfrm>
        </p:spPr>
        <p:txBody>
          <a:bodyPr>
            <a:noAutofit/>
          </a:bodyPr>
          <a:lstStyle/>
          <a:p>
            <a:r>
              <a:rPr lang="es-ES" sz="2400" dirty="0">
                <a:hlinkClick r:id="rId2"/>
              </a:rPr>
              <a:t>“La colaboración de la comunidad redentorista con los laicos”</a:t>
            </a:r>
            <a:r>
              <a:rPr lang="es-ES" sz="2400" dirty="0"/>
              <a:t>: recoge las directrices y normas aprobadas por el Gobierno General el 8 de septiembre de 1995.</a:t>
            </a:r>
          </a:p>
          <a:p>
            <a:pPr lvl="1"/>
            <a:r>
              <a:rPr lang="es-ES" sz="2000" b="1" dirty="0"/>
              <a:t>Colaboración para la misión</a:t>
            </a:r>
          </a:p>
          <a:p>
            <a:pPr lvl="1"/>
            <a:r>
              <a:rPr lang="es-ES" sz="2000" b="1" dirty="0"/>
              <a:t>Participación en la vida apostólica de la comunidad redentorista</a:t>
            </a:r>
          </a:p>
          <a:p>
            <a:pPr lvl="1"/>
            <a:r>
              <a:rPr lang="es-ES" sz="2000" b="1" dirty="0"/>
              <a:t>Modalidades de colaboración</a:t>
            </a:r>
            <a:r>
              <a:rPr lang="es-ES" sz="2000" dirty="0"/>
              <a:t>: </a:t>
            </a:r>
          </a:p>
          <a:p>
            <a:pPr lvl="2"/>
            <a:r>
              <a:rPr lang="es-ES" sz="1800" dirty="0"/>
              <a:t>Promover la constitución </a:t>
            </a:r>
            <a:r>
              <a:rPr lang="es-ES" sz="1800" b="1" dirty="0"/>
              <a:t>de grupos unidos de manera explícita a la comunidad redentorista </a:t>
            </a:r>
            <a:r>
              <a:rPr lang="es-ES" sz="1800" dirty="0">
                <a:sym typeface="Wingdings"/>
              </a:rPr>
              <a:t> reconocidos en la Provincias</a:t>
            </a:r>
          </a:p>
          <a:p>
            <a:pPr lvl="2"/>
            <a:r>
              <a:rPr lang="es-ES" sz="1800" dirty="0">
                <a:sym typeface="Wingdings"/>
              </a:rPr>
              <a:t>Establece la </a:t>
            </a:r>
            <a:r>
              <a:rPr lang="es-ES" sz="1800" b="1" dirty="0">
                <a:sym typeface="Wingdings"/>
              </a:rPr>
              <a:t>figura del Misionero Laico del Santísimo Redentor </a:t>
            </a:r>
            <a:r>
              <a:rPr lang="es-ES" sz="1800" dirty="0">
                <a:sym typeface="Wingdings"/>
              </a:rPr>
              <a:t>y define normas de funcionamiento</a:t>
            </a:r>
          </a:p>
          <a:p>
            <a:pPr lvl="1"/>
            <a:r>
              <a:rPr lang="es-ES" sz="2000" b="1" dirty="0">
                <a:sym typeface="Wingdings"/>
              </a:rPr>
              <a:t>Coordinación</a:t>
            </a:r>
            <a:r>
              <a:rPr lang="es-ES" sz="2000" dirty="0">
                <a:sym typeface="Wingdings"/>
              </a:rPr>
              <a:t> de los laicos con/en </a:t>
            </a:r>
            <a:r>
              <a:rPr lang="es-ES" sz="2000" b="1" dirty="0">
                <a:sym typeface="Wingdings"/>
              </a:rPr>
              <a:t>el gobierno provincial</a:t>
            </a:r>
          </a:p>
          <a:p>
            <a:pPr lvl="1"/>
            <a:r>
              <a:rPr lang="es-ES" sz="2000" b="1" dirty="0">
                <a:sym typeface="Wingdings"/>
              </a:rPr>
              <a:t>Formación de los laicos</a:t>
            </a:r>
            <a:endParaRPr lang="es-ES" sz="2000" b="1" dirty="0"/>
          </a:p>
          <a:p>
            <a:pPr lvl="1"/>
            <a:endParaRPr lang="es-ES" sz="2000" dirty="0"/>
          </a:p>
          <a:p>
            <a:pPr lvl="1"/>
            <a:endParaRPr lang="es-ES" sz="2000" dirty="0"/>
          </a:p>
          <a:p>
            <a:pPr lvl="1"/>
            <a:endParaRPr lang="es-ES" sz="2000" dirty="0"/>
          </a:p>
        </p:txBody>
      </p:sp>
      <p:sp>
        <p:nvSpPr>
          <p:cNvPr id="4" name="Marcador de número de diapositiva 3"/>
          <p:cNvSpPr>
            <a:spLocks noGrp="1"/>
          </p:cNvSpPr>
          <p:nvPr>
            <p:ph type="sldNum" sz="quarter" idx="12"/>
          </p:nvPr>
        </p:nvSpPr>
        <p:spPr/>
        <p:txBody>
          <a:bodyPr/>
          <a:lstStyle/>
          <a:p>
            <a:fld id="{12DD229F-563F-CA43-92CD-27F06F5B40C9}" type="slidenum">
              <a:rPr lang="en-GB" smtClean="0"/>
              <a:t>27</a:t>
            </a:fld>
            <a:endParaRPr lang="en-GB"/>
          </a:p>
        </p:txBody>
      </p:sp>
      <p:pic>
        <p:nvPicPr>
          <p:cNvPr id="5" name="Imagen 4">
            <a:extLst>
              <a:ext uri="{FF2B5EF4-FFF2-40B4-BE49-F238E27FC236}">
                <a16:creationId xmlns:a16="http://schemas.microsoft.com/office/drawing/2014/main" id="{18B84BB3-9724-4D2B-8FEE-FE45EA58D0AA}"/>
              </a:ext>
            </a:extLst>
          </p:cNvPr>
          <p:cNvPicPr>
            <a:picLocks noChangeAspect="1"/>
          </p:cNvPicPr>
          <p:nvPr/>
        </p:nvPicPr>
        <p:blipFill rotWithShape="1">
          <a:blip r:embed="rId3"/>
          <a:srcRect l="9131" r="8497"/>
          <a:stretch/>
        </p:blipFill>
        <p:spPr>
          <a:xfrm>
            <a:off x="-3" y="2481945"/>
            <a:ext cx="1774372" cy="3082698"/>
          </a:xfrm>
          <a:prstGeom prst="rect">
            <a:avLst/>
          </a:prstGeom>
        </p:spPr>
      </p:pic>
    </p:spTree>
    <p:extLst>
      <p:ext uri="{BB962C8B-B14F-4D97-AF65-F5344CB8AC3E}">
        <p14:creationId xmlns:p14="http://schemas.microsoft.com/office/powerpoint/2010/main" val="4104777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XXV Capítulo General (2016)</a:t>
            </a:r>
          </a:p>
        </p:txBody>
      </p:sp>
      <p:pic>
        <p:nvPicPr>
          <p:cNvPr id="5" name="Imagen 4"/>
          <p:cNvPicPr>
            <a:picLocks noChangeAspect="1"/>
          </p:cNvPicPr>
          <p:nvPr/>
        </p:nvPicPr>
        <p:blipFill>
          <a:blip r:embed="rId2"/>
          <a:stretch>
            <a:fillRect/>
          </a:stretch>
        </p:blipFill>
        <p:spPr>
          <a:xfrm>
            <a:off x="569102" y="2727012"/>
            <a:ext cx="8364586" cy="3348557"/>
          </a:xfrm>
          <a:prstGeom prst="rect">
            <a:avLst/>
          </a:prstGeom>
          <a:effectLst>
            <a:outerShdw blurRad="50800" dist="38100" dir="12420000" algn="tl" rotWithShape="0">
              <a:srgbClr val="000000">
                <a:alpha val="43000"/>
              </a:srgbClr>
            </a:outerShdw>
          </a:effectLst>
        </p:spPr>
      </p:pic>
      <p:sp>
        <p:nvSpPr>
          <p:cNvPr id="6" name="Marcador de contenido 2"/>
          <p:cNvSpPr>
            <a:spLocks noGrp="1"/>
          </p:cNvSpPr>
          <p:nvPr>
            <p:ph idx="1"/>
          </p:nvPr>
        </p:nvSpPr>
        <p:spPr>
          <a:xfrm>
            <a:off x="1136784" y="1447800"/>
            <a:ext cx="7498080" cy="1304116"/>
          </a:xfrm>
        </p:spPr>
        <p:txBody>
          <a:bodyPr>
            <a:normAutofit/>
          </a:bodyPr>
          <a:lstStyle/>
          <a:p>
            <a:pPr marL="82296" indent="0" algn="ctr">
              <a:buNone/>
            </a:pPr>
            <a:r>
              <a:rPr lang="es-ES" sz="2800" dirty="0"/>
              <a:t>Lema: “Testigos del Redentor, solidarios para la misión en un mundo herido”</a:t>
            </a:r>
          </a:p>
        </p:txBody>
      </p:sp>
      <p:cxnSp>
        <p:nvCxnSpPr>
          <p:cNvPr id="9" name="Conector recto 8"/>
          <p:cNvCxnSpPr/>
          <p:nvPr/>
        </p:nvCxnSpPr>
        <p:spPr>
          <a:xfrm>
            <a:off x="1568880" y="5429120"/>
            <a:ext cx="1755648"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Marcador de número de diapositiva 2"/>
          <p:cNvSpPr>
            <a:spLocks noGrp="1"/>
          </p:cNvSpPr>
          <p:nvPr>
            <p:ph type="sldNum" sz="quarter" idx="12"/>
          </p:nvPr>
        </p:nvSpPr>
        <p:spPr/>
        <p:txBody>
          <a:bodyPr/>
          <a:lstStyle/>
          <a:p>
            <a:fld id="{12DD229F-563F-CA43-92CD-27F06F5B40C9}" type="slidenum">
              <a:rPr lang="en-GB" smtClean="0"/>
              <a:t>28</a:t>
            </a:fld>
            <a:endParaRPr lang="en-GB"/>
          </a:p>
        </p:txBody>
      </p:sp>
      <p:pic>
        <p:nvPicPr>
          <p:cNvPr id="4" name="Imagen 3">
            <a:extLst>
              <a:ext uri="{FF2B5EF4-FFF2-40B4-BE49-F238E27FC236}">
                <a16:creationId xmlns:a16="http://schemas.microsoft.com/office/drawing/2014/main" id="{A89B7197-6515-4B29-AD7D-AA48AECACEE2}"/>
              </a:ext>
            </a:extLst>
          </p:cNvPr>
          <p:cNvPicPr>
            <a:picLocks noChangeAspect="1"/>
          </p:cNvPicPr>
          <p:nvPr/>
        </p:nvPicPr>
        <p:blipFill>
          <a:blip r:embed="rId3"/>
          <a:stretch>
            <a:fillRect/>
          </a:stretch>
        </p:blipFill>
        <p:spPr>
          <a:xfrm>
            <a:off x="5431970" y="3867859"/>
            <a:ext cx="3501717" cy="1945398"/>
          </a:xfrm>
          <a:prstGeom prst="rect">
            <a:avLst/>
          </a:prstGeom>
        </p:spPr>
      </p:pic>
    </p:spTree>
    <p:extLst>
      <p:ext uri="{BB962C8B-B14F-4D97-AF65-F5344CB8AC3E}">
        <p14:creationId xmlns:p14="http://schemas.microsoft.com/office/powerpoint/2010/main" val="2313062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Mensaje del Capítulo a la Congregación</a:t>
            </a:r>
          </a:p>
        </p:txBody>
      </p:sp>
      <p:sp>
        <p:nvSpPr>
          <p:cNvPr id="3" name="Marcador de contenido 2"/>
          <p:cNvSpPr>
            <a:spLocks noGrp="1"/>
          </p:cNvSpPr>
          <p:nvPr>
            <p:ph idx="1"/>
          </p:nvPr>
        </p:nvSpPr>
        <p:spPr>
          <a:xfrm>
            <a:off x="1435608" y="1720021"/>
            <a:ext cx="7498080" cy="4404692"/>
          </a:xfrm>
        </p:spPr>
        <p:txBody>
          <a:bodyPr>
            <a:normAutofit fontScale="92500"/>
          </a:bodyPr>
          <a:lstStyle/>
          <a:p>
            <a:pPr marL="82296" indent="0">
              <a:buNone/>
            </a:pPr>
            <a:r>
              <a:rPr lang="es-ES" sz="2200" b="1" i="1" dirty="0"/>
              <a:t>TESTIGOS DEL REDENTOR: Solidarios para la Misión en un mundo herido</a:t>
            </a:r>
          </a:p>
          <a:p>
            <a:pPr marL="82296" indent="0">
              <a:buNone/>
            </a:pPr>
            <a:r>
              <a:rPr lang="es-ES" sz="2200" i="1" dirty="0"/>
              <a:t>En misión compartida:</a:t>
            </a:r>
          </a:p>
          <a:p>
            <a:pPr marL="82296" indent="0">
              <a:buNone/>
            </a:pPr>
            <a:r>
              <a:rPr lang="es-ES" sz="2200" dirty="0"/>
              <a:t>13. </a:t>
            </a:r>
            <a:r>
              <a:rPr lang="es-ES" sz="2200" b="1" dirty="0"/>
              <a:t>Cinco Laicos redentoristas</a:t>
            </a:r>
            <a:r>
              <a:rPr lang="es-ES" sz="2200" dirty="0"/>
              <a:t>, representando a las Conferencias, se han hecho presentes en nuestro Capítulo General. En ellos hemos reconocido la riqueza de nuestro carisma que también el Señor regala a los laicos y que permite una presencia y una palabra profética en medio del mundo. También nos sentimos llamados a construir el Reino con la gran familia redentorista que forman la Orden y tantas congregaciones y asociaciones con las que compartimos carisma.</a:t>
            </a:r>
          </a:p>
          <a:p>
            <a:pPr marL="82296" indent="0">
              <a:buNone/>
            </a:pPr>
            <a:endParaRPr lang="es-ES" sz="2000" dirty="0">
              <a:hlinkClick r:id="rId2"/>
            </a:endParaRPr>
          </a:p>
          <a:p>
            <a:pPr marL="82296" indent="0">
              <a:buNone/>
            </a:pPr>
            <a:r>
              <a:rPr lang="es-ES" sz="2000" dirty="0">
                <a:hlinkClick r:id="rId2"/>
              </a:rPr>
              <a:t>https://www.cssr.news/spanish/2017/03/mensaje-del-capitulo-a-la-congregacion/</a:t>
            </a:r>
            <a:r>
              <a:rPr lang="es-ES" sz="2000" dirty="0"/>
              <a:t> </a:t>
            </a:r>
          </a:p>
        </p:txBody>
      </p:sp>
      <p:sp>
        <p:nvSpPr>
          <p:cNvPr id="4" name="Marcador de número de diapositiva 3"/>
          <p:cNvSpPr>
            <a:spLocks noGrp="1"/>
          </p:cNvSpPr>
          <p:nvPr>
            <p:ph type="sldNum" sz="quarter" idx="12"/>
          </p:nvPr>
        </p:nvSpPr>
        <p:spPr/>
        <p:txBody>
          <a:bodyPr/>
          <a:lstStyle/>
          <a:p>
            <a:fld id="{12DD229F-563F-CA43-92CD-27F06F5B40C9}" type="slidenum">
              <a:rPr lang="en-GB" smtClean="0"/>
              <a:t>29</a:t>
            </a:fld>
            <a:endParaRPr lang="en-GB"/>
          </a:p>
        </p:txBody>
      </p:sp>
    </p:spTree>
    <p:extLst>
      <p:ext uri="{BB962C8B-B14F-4D97-AF65-F5344CB8AC3E}">
        <p14:creationId xmlns:p14="http://schemas.microsoft.com/office/powerpoint/2010/main" val="1060816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a:bodyPr>
          <a:lstStyle/>
          <a:p>
            <a:pPr>
              <a:lnSpc>
                <a:spcPct val="90000"/>
              </a:lnSpc>
            </a:pPr>
            <a:r>
              <a:rPr lang="es-ES" sz="3700" dirty="0"/>
              <a:t>Preguntas para trabajar en clave cotidiana</a:t>
            </a:r>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7" y="1524000"/>
            <a:ext cx="7256509" cy="4834270"/>
          </a:xfrm>
        </p:spPr>
        <p:txBody>
          <a:bodyPr>
            <a:noAutofit/>
          </a:bodyPr>
          <a:lstStyle/>
          <a:p>
            <a:pPr marL="539496" indent="-457200">
              <a:spcAft>
                <a:spcPts val="600"/>
              </a:spcAft>
              <a:buFont typeface="+mj-lt"/>
              <a:buAutoNum type="arabicPeriod"/>
            </a:pPr>
            <a:r>
              <a:rPr lang="es-ES" sz="2400" dirty="0"/>
              <a:t>¿Buscas en medio de los avatares de tu vida momentos de encuentro con el Señor?</a:t>
            </a:r>
          </a:p>
          <a:p>
            <a:pPr marL="539496" indent="-457200">
              <a:spcAft>
                <a:spcPts val="600"/>
              </a:spcAft>
              <a:buFont typeface="+mj-lt"/>
              <a:buAutoNum type="arabicPeriod"/>
            </a:pPr>
            <a:r>
              <a:rPr lang="es-ES" sz="2400" dirty="0"/>
              <a:t>¿Buscas tú el modo de ser testigo del evangelio con el lenguaje que requiere hoy el mundo que te rodea?</a:t>
            </a:r>
          </a:p>
          <a:p>
            <a:pPr marL="539496" indent="-457200">
              <a:spcAft>
                <a:spcPts val="600"/>
              </a:spcAft>
              <a:buFont typeface="+mj-lt"/>
              <a:buAutoNum type="arabicPeriod"/>
            </a:pPr>
            <a:r>
              <a:rPr lang="es-ES" sz="2400" dirty="0"/>
              <a:t>¿Te sientes enviado misionero de Jesús? ¿Qué haces para que el evangelio llegue a todas partes?</a:t>
            </a:r>
          </a:p>
          <a:p>
            <a:pPr marL="539496" indent="-457200">
              <a:spcAft>
                <a:spcPts val="600"/>
              </a:spcAft>
              <a:buFont typeface="+mj-lt"/>
              <a:buAutoNum type="arabicPeriod"/>
            </a:pPr>
            <a:r>
              <a:rPr lang="es-ES" sz="2400" dirty="0"/>
              <a:t>¿Eres testigo de unidad en tu familia, en tu comunidad, entre los tuyos…?</a:t>
            </a: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3</a:t>
            </a:fld>
            <a:endParaRPr lang="en-GB"/>
          </a:p>
        </p:txBody>
      </p:sp>
    </p:spTree>
    <p:extLst>
      <p:ext uri="{BB962C8B-B14F-4D97-AF65-F5344CB8AC3E}">
        <p14:creationId xmlns:p14="http://schemas.microsoft.com/office/powerpoint/2010/main" val="13706952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normAutofit/>
          </a:bodyPr>
          <a:lstStyle/>
          <a:p>
            <a:pPr>
              <a:lnSpc>
                <a:spcPct val="90000"/>
              </a:lnSpc>
            </a:pPr>
            <a:r>
              <a:rPr lang="es-ES" sz="3700"/>
              <a:t>Las 52 decisiones del XXV Capítulo General</a:t>
            </a:r>
          </a:p>
        </p:txBody>
      </p:sp>
      <p:sp>
        <p:nvSpPr>
          <p:cNvPr id="3" name="Marcador de contenido 2"/>
          <p:cNvSpPr>
            <a:spLocks noGrp="1"/>
          </p:cNvSpPr>
          <p:nvPr>
            <p:ph sz="half" idx="1"/>
          </p:nvPr>
        </p:nvSpPr>
        <p:spPr>
          <a:xfrm>
            <a:off x="1435608" y="1524000"/>
            <a:ext cx="7178040" cy="4663440"/>
          </a:xfrm>
        </p:spPr>
        <p:txBody>
          <a:bodyPr>
            <a:noAutofit/>
          </a:bodyPr>
          <a:lstStyle/>
          <a:p>
            <a:pPr>
              <a:lnSpc>
                <a:spcPct val="90000"/>
              </a:lnSpc>
            </a:pPr>
            <a:r>
              <a:rPr lang="es-ES" sz="1800" dirty="0"/>
              <a:t>Creación de una </a:t>
            </a:r>
            <a:r>
              <a:rPr lang="es-ES" sz="1800" b="1" dirty="0"/>
              <a:t>oficina permanente de Misión Compartida</a:t>
            </a:r>
            <a:r>
              <a:rPr lang="es-ES" sz="1800" dirty="0"/>
              <a:t> con los laicos a nivel de </a:t>
            </a:r>
            <a:r>
              <a:rPr lang="es-ES" sz="1800" b="1" dirty="0"/>
              <a:t>Gobierno General </a:t>
            </a:r>
            <a:r>
              <a:rPr lang="es-ES" sz="1800" dirty="0"/>
              <a:t>y en cada </a:t>
            </a:r>
            <a:r>
              <a:rPr lang="es-ES" sz="1800" b="1" dirty="0"/>
              <a:t>Conferencia</a:t>
            </a:r>
            <a:r>
              <a:rPr lang="es-ES" sz="1800" dirty="0"/>
              <a:t>.</a:t>
            </a:r>
          </a:p>
          <a:p>
            <a:pPr>
              <a:lnSpc>
                <a:spcPct val="90000"/>
              </a:lnSpc>
            </a:pPr>
            <a:r>
              <a:rPr lang="es-ES" sz="1800" dirty="0"/>
              <a:t>Elaboración de </a:t>
            </a:r>
            <a:r>
              <a:rPr lang="es-ES" sz="1800" b="1" dirty="0"/>
              <a:t>un directorio para definir el perfil del Laico </a:t>
            </a:r>
            <a:r>
              <a:rPr lang="es-ES" sz="1800" dirty="0"/>
              <a:t>Redentorista. </a:t>
            </a:r>
          </a:p>
          <a:p>
            <a:pPr marL="356616" lvl="1" indent="0">
              <a:lnSpc>
                <a:spcPct val="90000"/>
              </a:lnSpc>
              <a:buNone/>
            </a:pPr>
            <a:r>
              <a:rPr lang="es-ES" sz="1800" b="1" dirty="0"/>
              <a:t>“Es una vocación no es una opción”</a:t>
            </a:r>
            <a:r>
              <a:rPr lang="es-ES" sz="1800" dirty="0"/>
              <a:t> (P. Gral. Michael </a:t>
            </a:r>
            <a:r>
              <a:rPr lang="es-ES" sz="1800" dirty="0" err="1"/>
              <a:t>Brehl</a:t>
            </a:r>
            <a:r>
              <a:rPr lang="es-ES" sz="1800" dirty="0"/>
              <a:t> </a:t>
            </a:r>
            <a:r>
              <a:rPr lang="es-ES" sz="1800" dirty="0" err="1"/>
              <a:t>CSsR</a:t>
            </a:r>
            <a:r>
              <a:rPr lang="es-ES" sz="1800" dirty="0"/>
              <a:t> en Asamblea Extraordinaria con el Gobierno General, Madrid, enero de 2018)</a:t>
            </a:r>
          </a:p>
          <a:p>
            <a:pPr>
              <a:lnSpc>
                <a:spcPct val="90000"/>
              </a:lnSpc>
            </a:pPr>
            <a:r>
              <a:rPr lang="es-ES" sz="1800" b="1" i="1" dirty="0"/>
              <a:t>Ratio </a:t>
            </a:r>
            <a:r>
              <a:rPr lang="es-ES" sz="1800" b="1" i="1" dirty="0" err="1"/>
              <a:t>Formationis</a:t>
            </a:r>
            <a:r>
              <a:rPr lang="es-ES" sz="1800" b="1" i="1" dirty="0"/>
              <a:t> </a:t>
            </a:r>
            <a:r>
              <a:rPr lang="es-ES" sz="1800" dirty="0"/>
              <a:t>para la preparación y formación de laicos y religiosos en “misión compartida”. Determina etapas y procesos en el recorrido del laicos redentorista.  Aprobado en 2020.</a:t>
            </a:r>
          </a:p>
        </p:txBody>
      </p:sp>
      <p:pic>
        <p:nvPicPr>
          <p:cNvPr id="5" name="Imagen 4">
            <a:extLst>
              <a:ext uri="{FF2B5EF4-FFF2-40B4-BE49-F238E27FC236}">
                <a16:creationId xmlns:a16="http://schemas.microsoft.com/office/drawing/2014/main" id="{013BA360-6353-44D8-8E31-EEF0F42A5CF3}"/>
              </a:ext>
            </a:extLst>
          </p:cNvPr>
          <p:cNvPicPr>
            <a:picLocks noChangeAspect="1"/>
          </p:cNvPicPr>
          <p:nvPr/>
        </p:nvPicPr>
        <p:blipFill rotWithShape="1">
          <a:blip r:embed="rId2"/>
          <a:srcRect l="3578" t="5866" r="1623" b="10263"/>
          <a:stretch/>
        </p:blipFill>
        <p:spPr>
          <a:xfrm>
            <a:off x="2895599" y="4458159"/>
            <a:ext cx="4506685" cy="2269211"/>
          </a:xfrm>
          <a:prstGeom prst="rect">
            <a:avLst/>
          </a:prstGeom>
          <a:noFill/>
        </p:spPr>
      </p:pic>
      <p:sp>
        <p:nvSpPr>
          <p:cNvPr id="4" name="Marcador de número de diapositiva 3"/>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30</a:t>
            </a:fld>
            <a:endParaRPr lang="en-GB"/>
          </a:p>
        </p:txBody>
      </p:sp>
    </p:spTree>
    <p:extLst>
      <p:ext uri="{BB962C8B-B14F-4D97-AF65-F5344CB8AC3E}">
        <p14:creationId xmlns:p14="http://schemas.microsoft.com/office/powerpoint/2010/main" val="4125728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Las 52 decisiones del XXV Capítulo General</a:t>
            </a:r>
          </a:p>
        </p:txBody>
      </p:sp>
      <p:sp>
        <p:nvSpPr>
          <p:cNvPr id="3" name="Marcador de contenido 2"/>
          <p:cNvSpPr>
            <a:spLocks noGrp="1"/>
          </p:cNvSpPr>
          <p:nvPr>
            <p:ph idx="1"/>
          </p:nvPr>
        </p:nvSpPr>
        <p:spPr>
          <a:xfrm>
            <a:off x="1435608" y="1534964"/>
            <a:ext cx="7498080" cy="4404692"/>
          </a:xfrm>
        </p:spPr>
        <p:txBody>
          <a:bodyPr>
            <a:normAutofit/>
          </a:bodyPr>
          <a:lstStyle/>
          <a:p>
            <a:r>
              <a:rPr lang="es-ES" sz="2400" dirty="0"/>
              <a:t>Promoción a nivel de Conferencia para la </a:t>
            </a:r>
            <a:r>
              <a:rPr lang="es-ES" sz="2400" b="1" dirty="0"/>
              <a:t>formación de los laicos en el campo de la Teología moral </a:t>
            </a:r>
            <a:r>
              <a:rPr lang="es-ES" sz="2400" dirty="0"/>
              <a:t>y posibilidad de que un laico tenga una especialización superior en Teología moral. </a:t>
            </a:r>
          </a:p>
          <a:p>
            <a:r>
              <a:rPr lang="es-ES" sz="2400" dirty="0"/>
              <a:t>Se regula la </a:t>
            </a:r>
            <a:r>
              <a:rPr lang="es-ES" sz="2400" b="1" dirty="0"/>
              <a:t>representación de un laico de cada Conferencia en los Capítulos Generales</a:t>
            </a:r>
            <a:r>
              <a:rPr lang="es-ES" sz="2400" dirty="0"/>
              <a:t>. </a:t>
            </a:r>
          </a:p>
          <a:p>
            <a:r>
              <a:rPr lang="es-ES" sz="2400" dirty="0"/>
              <a:t>También regulada la </a:t>
            </a:r>
            <a:r>
              <a:rPr lang="es-ES" sz="2400" b="1" dirty="0"/>
              <a:t>participación en las Conferencias</a:t>
            </a:r>
            <a:r>
              <a:rPr lang="es-ES" sz="2400" dirty="0"/>
              <a:t>.</a:t>
            </a:r>
          </a:p>
          <a:p>
            <a:r>
              <a:rPr lang="es-ES" sz="2400" dirty="0"/>
              <a:t>La participación en las </a:t>
            </a:r>
            <a:r>
              <a:rPr lang="es-ES" sz="2400" b="1" dirty="0"/>
              <a:t>Unidades</a:t>
            </a:r>
            <a:r>
              <a:rPr lang="es-ES" sz="2400" dirty="0"/>
              <a:t>, se determina a nivel de cada Unidad </a:t>
            </a:r>
            <a:r>
              <a:rPr lang="es-ES" sz="2400" dirty="0">
                <a:sym typeface="Wingdings" panose="05000000000000000000" pitchFamily="2" charset="2"/>
              </a:rPr>
              <a:t> en la provincia de Madrid fue en febrero de 2018</a:t>
            </a:r>
            <a:endParaRPr lang="es-ES" sz="2400" dirty="0"/>
          </a:p>
        </p:txBody>
      </p:sp>
      <p:sp>
        <p:nvSpPr>
          <p:cNvPr id="4" name="Marcador de número de diapositiva 3"/>
          <p:cNvSpPr>
            <a:spLocks noGrp="1"/>
          </p:cNvSpPr>
          <p:nvPr>
            <p:ph type="sldNum" sz="quarter" idx="12"/>
          </p:nvPr>
        </p:nvSpPr>
        <p:spPr/>
        <p:txBody>
          <a:bodyPr/>
          <a:lstStyle/>
          <a:p>
            <a:fld id="{12DD229F-563F-CA43-92CD-27F06F5B40C9}" type="slidenum">
              <a:rPr lang="en-GB" smtClean="0"/>
              <a:t>31</a:t>
            </a:fld>
            <a:endParaRPr lang="en-GB"/>
          </a:p>
        </p:txBody>
      </p:sp>
    </p:spTree>
    <p:extLst>
      <p:ext uri="{BB962C8B-B14F-4D97-AF65-F5344CB8AC3E}">
        <p14:creationId xmlns:p14="http://schemas.microsoft.com/office/powerpoint/2010/main" val="1463013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187474"/>
            <a:ext cx="7498080" cy="1143000"/>
          </a:xfrm>
        </p:spPr>
        <p:txBody>
          <a:bodyPr>
            <a:normAutofit/>
          </a:bodyPr>
          <a:lstStyle/>
          <a:p>
            <a:r>
              <a:rPr lang="es-ES" dirty="0"/>
              <a:t>Grados de Asociación</a:t>
            </a:r>
          </a:p>
        </p:txBody>
      </p:sp>
      <p:sp>
        <p:nvSpPr>
          <p:cNvPr id="3" name="Marcador de contenido 2"/>
          <p:cNvSpPr>
            <a:spLocks noGrp="1"/>
          </p:cNvSpPr>
          <p:nvPr>
            <p:ph idx="1"/>
          </p:nvPr>
        </p:nvSpPr>
        <p:spPr>
          <a:xfrm>
            <a:off x="1435608" y="1345210"/>
            <a:ext cx="7498080" cy="5284188"/>
          </a:xfrm>
        </p:spPr>
        <p:txBody>
          <a:bodyPr>
            <a:noAutofit/>
          </a:bodyPr>
          <a:lstStyle/>
          <a:p>
            <a:r>
              <a:rPr lang="es-ES" sz="2000" b="1" dirty="0"/>
              <a:t>Colaboradores laicos</a:t>
            </a:r>
          </a:p>
          <a:p>
            <a:pPr lvl="1"/>
            <a:r>
              <a:rPr lang="es-ES" sz="1600" dirty="0"/>
              <a:t>Laicos que, en las comunidades cristianas dirigidas por los Misioneros Redentoristas, colaboran generosamente en la vida pastoral parroquial de la Comunidad, en la liturgia, la catequesis, el trabajo social, la administración, etc.</a:t>
            </a:r>
          </a:p>
          <a:p>
            <a:r>
              <a:rPr lang="es-ES" sz="2000" b="1" dirty="0"/>
              <a:t>Laicos Redentoristas</a:t>
            </a:r>
          </a:p>
          <a:p>
            <a:pPr lvl="1"/>
            <a:r>
              <a:rPr lang="es-ES" sz="1600" dirty="0"/>
              <a:t>Aquellos laicos que participan en los Grupos Laicos Redentoristas en sus comunidades y siguen el Programa de Formación para los Laicos Redentoristas animados por la Provincia a través del responsable de la pastoral de los Laicos y su equipo </a:t>
            </a:r>
            <a:r>
              <a:rPr lang="es-ES" sz="1600" dirty="0">
                <a:sym typeface="Wingdings" panose="05000000000000000000" pitchFamily="2" charset="2"/>
              </a:rPr>
              <a:t> </a:t>
            </a:r>
            <a:r>
              <a:rPr lang="es-ES" sz="1600" b="1" dirty="0">
                <a:sym typeface="Wingdings" panose="05000000000000000000" pitchFamily="2" charset="2"/>
              </a:rPr>
              <a:t>Claves: </a:t>
            </a:r>
            <a:r>
              <a:rPr lang="es-ES" sz="1600" b="1" dirty="0"/>
              <a:t>participación</a:t>
            </a:r>
            <a:r>
              <a:rPr lang="es-ES" sz="1600" dirty="0"/>
              <a:t> en la </a:t>
            </a:r>
            <a:r>
              <a:rPr lang="es-ES" sz="1600" b="1" dirty="0"/>
              <a:t>espiritualidad</a:t>
            </a:r>
            <a:r>
              <a:rPr lang="es-ES" sz="1600" dirty="0"/>
              <a:t> y </a:t>
            </a:r>
            <a:r>
              <a:rPr lang="es-ES" sz="1600" b="1" dirty="0"/>
              <a:t>misión</a:t>
            </a:r>
            <a:r>
              <a:rPr lang="es-ES" sz="1600" dirty="0"/>
              <a:t> </a:t>
            </a:r>
            <a:r>
              <a:rPr lang="es-ES" sz="1600" b="1" dirty="0"/>
              <a:t>redentorista.</a:t>
            </a:r>
            <a:endParaRPr lang="es-ES" sz="1600" dirty="0"/>
          </a:p>
          <a:p>
            <a:r>
              <a:rPr lang="es-ES" sz="2000" b="1" dirty="0"/>
              <a:t>Misioneros Laicos del Santísimo Redentor</a:t>
            </a:r>
          </a:p>
          <a:p>
            <a:pPr lvl="1"/>
            <a:r>
              <a:rPr lang="es-ES" sz="1600" dirty="0"/>
              <a:t>Laicos Redentoristas que deciden incorporarse más plenamente al carisma redentorista. Han tenido un proceso formativo inicial que lo hacen permanente.  Se integran en la vida misionera de la Provincia, a través de un Compromiso formal aceptado por el Gobierno Provincial y son, como los religiosos, Asociados a la Misión, según el modelo de Asociación propuesto por la Congregación desde el XXI Capítulo General, en1991. Están a disposición de la provincia. </a:t>
            </a:r>
            <a:r>
              <a:rPr lang="es-ES" sz="1600" dirty="0">
                <a:sym typeface="Wingdings" panose="05000000000000000000" pitchFamily="2" charset="2"/>
              </a:rPr>
              <a:t> </a:t>
            </a:r>
            <a:r>
              <a:rPr lang="es-ES" sz="1600" b="1" dirty="0">
                <a:sym typeface="Wingdings" panose="05000000000000000000" pitchFamily="2" charset="2"/>
              </a:rPr>
              <a:t>Claves: </a:t>
            </a:r>
            <a:r>
              <a:rPr lang="es-ES" sz="1600" b="1" dirty="0"/>
              <a:t>compromiso definitivo, permanente y oficial</a:t>
            </a:r>
            <a:r>
              <a:rPr lang="es-ES" sz="1600" dirty="0"/>
              <a:t>, en la </a:t>
            </a:r>
            <a:r>
              <a:rPr lang="es-ES" sz="1600" b="1" dirty="0"/>
              <a:t>espiritualidad</a:t>
            </a:r>
            <a:r>
              <a:rPr lang="es-ES" sz="1600" dirty="0"/>
              <a:t> y </a:t>
            </a:r>
            <a:r>
              <a:rPr lang="es-ES" sz="1600" b="1" dirty="0"/>
              <a:t>misión redentorista.</a:t>
            </a:r>
            <a:endParaRPr lang="es-ES" sz="1600" dirty="0"/>
          </a:p>
          <a:p>
            <a:pPr lvl="1"/>
            <a:endParaRPr lang="es-ES" sz="1600" dirty="0"/>
          </a:p>
        </p:txBody>
      </p:sp>
      <p:sp>
        <p:nvSpPr>
          <p:cNvPr id="4" name="Marcador de número de diapositiva 3"/>
          <p:cNvSpPr>
            <a:spLocks noGrp="1"/>
          </p:cNvSpPr>
          <p:nvPr>
            <p:ph type="sldNum" sz="quarter" idx="12"/>
          </p:nvPr>
        </p:nvSpPr>
        <p:spPr/>
        <p:txBody>
          <a:bodyPr/>
          <a:lstStyle/>
          <a:p>
            <a:fld id="{12DD229F-563F-CA43-92CD-27F06F5B40C9}" type="slidenum">
              <a:rPr lang="en-GB" smtClean="0"/>
              <a:t>32</a:t>
            </a:fld>
            <a:endParaRPr lang="en-GB"/>
          </a:p>
        </p:txBody>
      </p:sp>
    </p:spTree>
    <p:extLst>
      <p:ext uri="{BB962C8B-B14F-4D97-AF65-F5344CB8AC3E}">
        <p14:creationId xmlns:p14="http://schemas.microsoft.com/office/powerpoint/2010/main" val="32037960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Reunión Anual de la Asamblea de Laicos Redentoristas (Feb. 2018)</a:t>
            </a:r>
          </a:p>
        </p:txBody>
      </p:sp>
      <p:sp>
        <p:nvSpPr>
          <p:cNvPr id="7" name="CuadroTexto 6"/>
          <p:cNvSpPr txBox="1"/>
          <p:nvPr/>
        </p:nvSpPr>
        <p:spPr>
          <a:xfrm>
            <a:off x="1220742" y="6432519"/>
            <a:ext cx="2589388" cy="338554"/>
          </a:xfrm>
          <a:prstGeom prst="rect">
            <a:avLst/>
          </a:prstGeom>
          <a:noFill/>
        </p:spPr>
        <p:txBody>
          <a:bodyPr wrap="square" rtlCol="0">
            <a:spAutoFit/>
          </a:bodyPr>
          <a:lstStyle/>
          <a:p>
            <a:r>
              <a:rPr lang="es-ES_tradnl" sz="1600" i="1" dirty="0"/>
              <a:t>Boletín NER Febrero de 2018</a:t>
            </a:r>
          </a:p>
        </p:txBody>
      </p:sp>
      <p:sp>
        <p:nvSpPr>
          <p:cNvPr id="3" name="Marcador de contenido 2"/>
          <p:cNvSpPr>
            <a:spLocks noGrp="1"/>
          </p:cNvSpPr>
          <p:nvPr>
            <p:ph idx="1"/>
          </p:nvPr>
        </p:nvSpPr>
        <p:spPr>
          <a:xfrm>
            <a:off x="1286196" y="1559867"/>
            <a:ext cx="4578420" cy="1864463"/>
          </a:xfrm>
        </p:spPr>
        <p:txBody>
          <a:bodyPr>
            <a:noAutofit/>
          </a:bodyPr>
          <a:lstStyle/>
          <a:p>
            <a:r>
              <a:rPr lang="es-ES" sz="1800" dirty="0"/>
              <a:t>Propuesta  al  Gobierno Provincial  tras  el  XIV  Encuentro  de  San  Alfonso: creación de una </a:t>
            </a:r>
            <a:r>
              <a:rPr lang="es-ES" sz="1800" b="1" dirty="0"/>
              <a:t>Comisión Provincial de  Laicos  para  la  Misión  compartida</a:t>
            </a:r>
            <a:r>
              <a:rPr lang="es-ES" sz="1800" dirty="0"/>
              <a:t>. </a:t>
            </a:r>
          </a:p>
          <a:p>
            <a:r>
              <a:rPr lang="es-ES" sz="1800" dirty="0"/>
              <a:t>La propuesta fue </a:t>
            </a:r>
            <a:r>
              <a:rPr lang="es-ES" sz="1800" b="1" dirty="0"/>
              <a:t>aceptada por el Gobierno Provincial</a:t>
            </a:r>
            <a:r>
              <a:rPr lang="es-ES" sz="1800" dirty="0"/>
              <a:t>. Deja en manos de los laicos la elección de los representantes.</a:t>
            </a:r>
          </a:p>
          <a:p>
            <a:endParaRPr lang="es-ES" sz="1800" dirty="0"/>
          </a:p>
        </p:txBody>
      </p:sp>
      <p:pic>
        <p:nvPicPr>
          <p:cNvPr id="6" name="Imagen 5"/>
          <p:cNvPicPr>
            <a:picLocks noChangeAspect="1"/>
          </p:cNvPicPr>
          <p:nvPr/>
        </p:nvPicPr>
        <p:blipFill>
          <a:blip r:embed="rId2"/>
          <a:stretch>
            <a:fillRect/>
          </a:stretch>
        </p:blipFill>
        <p:spPr>
          <a:xfrm>
            <a:off x="6030008" y="1647032"/>
            <a:ext cx="2964580" cy="2113505"/>
          </a:xfrm>
          <a:prstGeom prst="rect">
            <a:avLst/>
          </a:prstGeom>
          <a:effectLst>
            <a:outerShdw blurRad="50800" dist="38100" dir="12420000" algn="tl" rotWithShape="0">
              <a:srgbClr val="000000">
                <a:alpha val="43000"/>
              </a:srgbClr>
            </a:outerShdw>
          </a:effectLst>
        </p:spPr>
      </p:pic>
      <p:sp>
        <p:nvSpPr>
          <p:cNvPr id="5" name="Rectángulo 4"/>
          <p:cNvSpPr/>
          <p:nvPr/>
        </p:nvSpPr>
        <p:spPr>
          <a:xfrm>
            <a:off x="1273745" y="3597620"/>
            <a:ext cx="7514225" cy="4201151"/>
          </a:xfrm>
          <a:prstGeom prst="rect">
            <a:avLst/>
          </a:prstGeom>
        </p:spPr>
        <p:txBody>
          <a:bodyPr>
            <a:noAutofit/>
          </a:bodyPr>
          <a:lstStyle/>
          <a:p>
            <a:pPr marL="365760" indent="-283464">
              <a:spcBef>
                <a:spcPts val="600"/>
              </a:spcBef>
              <a:buClr>
                <a:schemeClr val="accent1"/>
              </a:buClr>
              <a:buSzPct val="80000"/>
              <a:buFont typeface="Wingdings 2"/>
              <a:buChar char=""/>
            </a:pPr>
            <a:r>
              <a:rPr lang="es-ES" dirty="0"/>
              <a:t>Comisión formada por: </a:t>
            </a:r>
          </a:p>
          <a:p>
            <a:pPr marL="822960" lvl="1" indent="-283464">
              <a:lnSpc>
                <a:spcPct val="70000"/>
              </a:lnSpc>
              <a:spcBef>
                <a:spcPts val="600"/>
              </a:spcBef>
              <a:buClr>
                <a:schemeClr val="accent1"/>
              </a:buClr>
              <a:buSzPct val="80000"/>
              <a:buFont typeface="Wingdings 2"/>
              <a:buChar char=""/>
            </a:pPr>
            <a:r>
              <a:rPr lang="es-ES" dirty="0"/>
              <a:t>Un representante de los grupos de laicos reconocidos por el Gobierno Provincial.</a:t>
            </a:r>
          </a:p>
          <a:p>
            <a:pPr marL="822960" lvl="1" indent="-283464">
              <a:lnSpc>
                <a:spcPct val="70000"/>
              </a:lnSpc>
              <a:spcBef>
                <a:spcPts val="600"/>
              </a:spcBef>
              <a:buClr>
                <a:schemeClr val="accent1"/>
              </a:buClr>
              <a:buSzPct val="80000"/>
              <a:buFont typeface="Wingdings 2"/>
              <a:buChar char=""/>
            </a:pPr>
            <a:r>
              <a:rPr lang="es-ES" dirty="0"/>
              <a:t>Un representante de los Misioneros Laicos del Santísimo Redentor.</a:t>
            </a:r>
          </a:p>
          <a:p>
            <a:pPr marL="822960" lvl="1" indent="-283464">
              <a:lnSpc>
                <a:spcPct val="70000"/>
              </a:lnSpc>
              <a:spcBef>
                <a:spcPts val="600"/>
              </a:spcBef>
              <a:buClr>
                <a:schemeClr val="accent1"/>
              </a:buClr>
              <a:buSzPct val="80000"/>
              <a:buFont typeface="Wingdings 2"/>
              <a:buChar char=""/>
            </a:pPr>
            <a:r>
              <a:rPr lang="es-ES" dirty="0"/>
              <a:t>Un representante de AS.</a:t>
            </a:r>
          </a:p>
          <a:p>
            <a:pPr marL="822960" lvl="1" indent="-283464">
              <a:lnSpc>
                <a:spcPct val="70000"/>
              </a:lnSpc>
              <a:spcBef>
                <a:spcPts val="600"/>
              </a:spcBef>
              <a:buClr>
                <a:schemeClr val="accent1"/>
              </a:buClr>
              <a:buSzPct val="80000"/>
              <a:buFont typeface="Wingdings 2"/>
              <a:buChar char=""/>
            </a:pPr>
            <a:r>
              <a:rPr lang="es-ES" dirty="0"/>
              <a:t>Un representante de los antiguos alumnos.</a:t>
            </a:r>
          </a:p>
          <a:p>
            <a:pPr marL="822960" lvl="1" indent="-283464">
              <a:lnSpc>
                <a:spcPct val="70000"/>
              </a:lnSpc>
              <a:spcBef>
                <a:spcPts val="600"/>
              </a:spcBef>
              <a:buClr>
                <a:schemeClr val="accent1"/>
              </a:buClr>
              <a:buSzPct val="80000"/>
              <a:buFont typeface="Wingdings 2"/>
              <a:buChar char=""/>
            </a:pPr>
            <a:r>
              <a:rPr lang="es-ES" dirty="0"/>
              <a:t>Un representante de las Archicofradías del Perpetuo Socorro.</a:t>
            </a:r>
          </a:p>
          <a:p>
            <a:pPr marL="822960" lvl="1" indent="-283464">
              <a:lnSpc>
                <a:spcPct val="70000"/>
              </a:lnSpc>
              <a:spcBef>
                <a:spcPts val="600"/>
              </a:spcBef>
              <a:buClr>
                <a:schemeClr val="accent1"/>
              </a:buClr>
              <a:buSzPct val="80000"/>
              <a:buFont typeface="Wingdings 2"/>
              <a:buChar char=""/>
            </a:pPr>
            <a:r>
              <a:rPr lang="es-ES" dirty="0"/>
              <a:t>Un Consejero del Gobierno Provincial.</a:t>
            </a:r>
          </a:p>
          <a:p>
            <a:pPr marL="822960" lvl="1" indent="-283464">
              <a:lnSpc>
                <a:spcPct val="70000"/>
              </a:lnSpc>
              <a:spcBef>
                <a:spcPts val="600"/>
              </a:spcBef>
              <a:buClr>
                <a:schemeClr val="accent1"/>
              </a:buClr>
              <a:buSzPct val="80000"/>
              <a:buFont typeface="Wingdings 2"/>
              <a:buChar char=""/>
            </a:pPr>
            <a:r>
              <a:rPr lang="es-ES" dirty="0"/>
              <a:t>Un redentorista acompañante de alguno de los grupos oficiales de laicos redentoristas. </a:t>
            </a:r>
          </a:p>
        </p:txBody>
      </p:sp>
      <p:sp>
        <p:nvSpPr>
          <p:cNvPr id="4" name="Marcador de número de diapositiva 3"/>
          <p:cNvSpPr>
            <a:spLocks noGrp="1"/>
          </p:cNvSpPr>
          <p:nvPr>
            <p:ph type="sldNum" sz="quarter" idx="12"/>
          </p:nvPr>
        </p:nvSpPr>
        <p:spPr/>
        <p:txBody>
          <a:bodyPr/>
          <a:lstStyle/>
          <a:p>
            <a:fld id="{12DD229F-563F-CA43-92CD-27F06F5B40C9}" type="slidenum">
              <a:rPr lang="en-GB" smtClean="0"/>
              <a:t>33</a:t>
            </a:fld>
            <a:endParaRPr lang="en-GB"/>
          </a:p>
        </p:txBody>
      </p:sp>
    </p:spTree>
    <p:extLst>
      <p:ext uri="{BB962C8B-B14F-4D97-AF65-F5344CB8AC3E}">
        <p14:creationId xmlns:p14="http://schemas.microsoft.com/office/powerpoint/2010/main" val="2312483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Objetivos generales de la formación para la  misión compartida</a:t>
            </a:r>
          </a:p>
        </p:txBody>
      </p:sp>
      <p:sp>
        <p:nvSpPr>
          <p:cNvPr id="3" name="2 Marcador de contenido"/>
          <p:cNvSpPr>
            <a:spLocks noGrp="1"/>
          </p:cNvSpPr>
          <p:nvPr>
            <p:ph idx="1"/>
          </p:nvPr>
        </p:nvSpPr>
        <p:spPr/>
        <p:txBody>
          <a:bodyPr>
            <a:normAutofit fontScale="85000" lnSpcReduction="10000"/>
          </a:bodyPr>
          <a:lstStyle/>
          <a:p>
            <a:r>
              <a:rPr lang="es-ES" b="1" dirty="0"/>
              <a:t>Integrar la espiritualidad redentorista en las personas</a:t>
            </a:r>
            <a:r>
              <a:rPr lang="es-ES" dirty="0"/>
              <a:t>, de manera que puedan experimentar en sus propias vidas la fuerza transformadora del evangelio.</a:t>
            </a:r>
          </a:p>
          <a:p>
            <a:r>
              <a:rPr lang="es-ES" dirty="0"/>
              <a:t>Preparar una </a:t>
            </a:r>
            <a:r>
              <a:rPr lang="es-ES" b="1" dirty="0"/>
              <a:t>colaboración estrecha y armónica entre religiosos y laicos</a:t>
            </a:r>
            <a:r>
              <a:rPr lang="es-ES" dirty="0"/>
              <a:t> en la misión de Cristo Redentor.</a:t>
            </a:r>
          </a:p>
          <a:p>
            <a:r>
              <a:rPr lang="es-ES" dirty="0"/>
              <a:t>Profundizar y fomentar el </a:t>
            </a:r>
            <a:r>
              <a:rPr lang="es-ES" b="1" dirty="0"/>
              <a:t>carácter laical</a:t>
            </a:r>
            <a:r>
              <a:rPr lang="es-ES" dirty="0"/>
              <a:t> de los </a:t>
            </a:r>
            <a:r>
              <a:rPr lang="es-ES" i="1" dirty="0"/>
              <a:t>Laicos asociados </a:t>
            </a:r>
            <a:r>
              <a:rPr lang="es-ES" dirty="0"/>
              <a:t>capacitándolos para ser discípulos misioneros con corazón redentorista, enviados como fermento en la familia, el trabajo, el voluntariado, la acción cívica y cultural.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a:t>Objetivos generales de la formación para la  misión compartida</a:t>
            </a:r>
            <a:endParaRPr lang="es-ES" dirty="0"/>
          </a:p>
        </p:txBody>
      </p:sp>
      <p:sp>
        <p:nvSpPr>
          <p:cNvPr id="3" name="2 Marcador de contenido"/>
          <p:cNvSpPr>
            <a:spLocks noGrp="1"/>
          </p:cNvSpPr>
          <p:nvPr>
            <p:ph idx="1"/>
          </p:nvPr>
        </p:nvSpPr>
        <p:spPr/>
        <p:txBody>
          <a:bodyPr>
            <a:normAutofit fontScale="85000" lnSpcReduction="10000"/>
          </a:bodyPr>
          <a:lstStyle/>
          <a:p>
            <a:r>
              <a:rPr lang="es-ES" dirty="0"/>
              <a:t>Enriquecer la capacidad de las personas para entablar un </a:t>
            </a:r>
            <a:r>
              <a:rPr lang="es-ES" b="1" dirty="0"/>
              <a:t>diálogo misionero con la sociedad y saber leer los signos de los tiempos</a:t>
            </a:r>
            <a:r>
              <a:rPr lang="es-ES" dirty="0"/>
              <a:t> de tal manera que, a través de las realidades particulares de sus vidas, puedan ser testigos del Redentor en un mundo herido.</a:t>
            </a:r>
          </a:p>
          <a:p>
            <a:r>
              <a:rPr lang="es-ES" dirty="0"/>
              <a:t>Profundizar en el </a:t>
            </a:r>
            <a:r>
              <a:rPr lang="es-ES" b="1" dirty="0"/>
              <a:t>camino espiritual </a:t>
            </a:r>
            <a:r>
              <a:rPr lang="es-ES" dirty="0"/>
              <a:t>y en la vida de oración -personal y comunitaria- </a:t>
            </a:r>
            <a:r>
              <a:rPr lang="es-ES" b="1" dirty="0"/>
              <a:t>según la tradición redentorista</a:t>
            </a:r>
            <a:r>
              <a:rPr lang="es-ES" dirty="0"/>
              <a:t>, en un marco eclesial y misionero que respete siempre el carácter laico de los colaboradores en la misión.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dirty="0"/>
              <a:t>Preguntas para trabajar en clave cotidiana</a:t>
            </a:r>
            <a:endParaRPr lang="es-ES_tradnl"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idx="1"/>
          </p:nvPr>
        </p:nvSpPr>
        <p:spPr>
          <a:xfrm>
            <a:off x="1435608" y="1619698"/>
            <a:ext cx="7498080" cy="3352803"/>
          </a:xfrm>
        </p:spPr>
        <p:txBody>
          <a:bodyPr>
            <a:noAutofit/>
          </a:bodyPr>
          <a:lstStyle/>
          <a:p>
            <a:pPr marL="425196" indent="-342900">
              <a:spcAft>
                <a:spcPts val="600"/>
              </a:spcAft>
              <a:buFont typeface="+mj-lt"/>
              <a:buAutoNum type="arabicPeriod"/>
            </a:pPr>
            <a:r>
              <a:rPr lang="es-ES" sz="2000" dirty="0"/>
              <a:t>¿Qué elementos de la tradición Redentorista te atraen, inspiran, y te impulsan a querer ser parte de la familia Redentorista?</a:t>
            </a:r>
          </a:p>
          <a:p>
            <a:pPr marL="425196" indent="-342900">
              <a:spcAft>
                <a:spcPts val="600"/>
              </a:spcAft>
              <a:buFont typeface="+mj-lt"/>
              <a:buAutoNum type="arabicPeriod"/>
            </a:pPr>
            <a:r>
              <a:rPr lang="es-ES" sz="2000" dirty="0"/>
              <a:t>¿De qué manera tu conexión con la familia Redentorista te ayuda a comprender que, como cristiano, eres enviado a una misión? ¿A qué estás dispuesto a comprometerte como “asociado” en la misión?</a:t>
            </a:r>
          </a:p>
          <a:p>
            <a:pPr marL="425196" indent="-342900">
              <a:spcAft>
                <a:spcPts val="600"/>
              </a:spcAft>
              <a:buFont typeface="+mj-lt"/>
              <a:buAutoNum type="arabicPeriod"/>
            </a:pPr>
            <a:r>
              <a:rPr lang="es-ES" sz="2000" dirty="0"/>
              <a:t>¿Hasta qué punto los laicos comparten la misión redentorista en tu parroquia?</a:t>
            </a:r>
          </a:p>
          <a:p>
            <a:pPr marL="425196" indent="-342900">
              <a:spcAft>
                <a:spcPts val="600"/>
              </a:spcAft>
              <a:buFont typeface="+mj-lt"/>
              <a:buAutoNum type="arabicPeriod"/>
            </a:pPr>
            <a:r>
              <a:rPr lang="es-ES" sz="2000" dirty="0"/>
              <a:t>¿Quiénes son los más pobres y abandonados que esperan el fruto de nuestra colaboración aquí en tu barrio?</a:t>
            </a:r>
          </a:p>
          <a:p>
            <a:pPr marL="425196" indent="-342900">
              <a:spcAft>
                <a:spcPts val="600"/>
              </a:spcAft>
              <a:buFont typeface="+mj-lt"/>
              <a:buAutoNum type="arabicPeriod"/>
            </a:pPr>
            <a:r>
              <a:rPr lang="es-ES" sz="2000" dirty="0"/>
              <a:t>¿Cómo consiguen los laicos ser fieles a su vocación laical y ser parte del carisma redentorista? ¿Puede un laico realmente “dar la vida por la abundante redención”?</a:t>
            </a:r>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36</a:t>
            </a:fld>
            <a:endParaRPr lang="en-GB"/>
          </a:p>
        </p:txBody>
      </p:sp>
    </p:spTree>
    <p:extLst>
      <p:ext uri="{BB962C8B-B14F-4D97-AF65-F5344CB8AC3E}">
        <p14:creationId xmlns:p14="http://schemas.microsoft.com/office/powerpoint/2010/main" val="1868447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a:bodyPr>
          <a:lstStyle/>
          <a:p>
            <a:r>
              <a:rPr lang="es-ES" dirty="0"/>
              <a:t>Referencias</a:t>
            </a:r>
            <a:endParaRPr lang="es-ES_tradnl"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idx="1"/>
          </p:nvPr>
        </p:nvSpPr>
        <p:spPr>
          <a:xfrm>
            <a:off x="1435608" y="1349826"/>
            <a:ext cx="7498080" cy="5135562"/>
          </a:xfrm>
        </p:spPr>
        <p:txBody>
          <a:bodyPr>
            <a:normAutofit fontScale="77500" lnSpcReduction="20000"/>
          </a:bodyPr>
          <a:lstStyle/>
          <a:p>
            <a:r>
              <a:rPr lang="es-ES" sz="1800" dirty="0"/>
              <a:t>APOSTOLICAM ACTUOSITATEM. Sobre el apostolado de los laicos. Concilio Vaticano II</a:t>
            </a:r>
          </a:p>
          <a:p>
            <a:r>
              <a:rPr lang="es-ES" sz="1800" dirty="0"/>
              <a:t>CABAJAR, Emanuel (ed.), Llamados a la comunión para la misión: Redentoristas y Laicos proclamando juntos la buena noticia de Jesucristo a los más pobres y abandonados, </a:t>
            </a:r>
            <a:r>
              <a:rPr lang="es-ES" sz="1800" dirty="0" err="1"/>
              <a:t>Liguori</a:t>
            </a:r>
            <a:r>
              <a:rPr lang="es-ES" sz="1800" dirty="0"/>
              <a:t> 2003.</a:t>
            </a:r>
          </a:p>
          <a:p>
            <a:r>
              <a:rPr lang="es-ES" sz="1800" dirty="0"/>
              <a:t>COMISIÓN GENERAL PARA LA MISIÓN COMPARTIDA. Secretariado General para la Evangelización Ratio </a:t>
            </a:r>
            <a:r>
              <a:rPr lang="es-ES" sz="1800" dirty="0" err="1"/>
              <a:t>Formationis</a:t>
            </a:r>
            <a:r>
              <a:rPr lang="es-ES" sz="1800" dirty="0"/>
              <a:t> para la misión compartida, Roma 2021.</a:t>
            </a:r>
          </a:p>
          <a:p>
            <a:r>
              <a:rPr lang="es-ES" sz="1800" dirty="0"/>
              <a:t>DOUZIECH, Raymond “Laicos (colaboración con)”. En: </a:t>
            </a:r>
            <a:r>
              <a:rPr lang="es-ES" sz="1800" dirty="0" err="1"/>
              <a:t>Seán</a:t>
            </a:r>
            <a:r>
              <a:rPr lang="es-ES" sz="1800" dirty="0"/>
              <a:t> WALES, </a:t>
            </a:r>
            <a:r>
              <a:rPr lang="es-ES" sz="1800" dirty="0" err="1"/>
              <a:t>CSsR</a:t>
            </a:r>
            <a:r>
              <a:rPr lang="es-ES" sz="1800" dirty="0"/>
              <a:t>. y Dennis BILLY, </a:t>
            </a:r>
            <a:r>
              <a:rPr lang="es-ES" sz="1800" dirty="0" err="1"/>
              <a:t>CSsR</a:t>
            </a:r>
            <a:r>
              <a:rPr lang="es-ES" sz="1800" dirty="0"/>
              <a:t>. (eds.) Cien palabras para el camino. Diccionario de Espiritualidad Redentorista, pp. 272-275. Eds. Scala Bogotá, 2012.</a:t>
            </a:r>
          </a:p>
          <a:p>
            <a:r>
              <a:rPr lang="es-ES" sz="1800" dirty="0"/>
              <a:t>ELDERS, Leo (2006). La misión de los laicos en la propagación y defensa de la fe. En </a:t>
            </a:r>
            <a:r>
              <a:rPr lang="es-ES" sz="1800" dirty="0" err="1"/>
              <a:t>Pellitero</a:t>
            </a:r>
            <a:r>
              <a:rPr lang="es-ES" sz="1800" dirty="0"/>
              <a:t>, Ramiro, ed. Los laicos en la eclesiología del Concilio Vaticano II. Madrid: Ed. Rialp (2006).</a:t>
            </a:r>
          </a:p>
          <a:p>
            <a:r>
              <a:rPr lang="es-ES" sz="1800" dirty="0"/>
              <a:t>FRANCISCO. </a:t>
            </a:r>
            <a:r>
              <a:rPr lang="es-ES" sz="1800" dirty="0" err="1"/>
              <a:t>Evangelii</a:t>
            </a:r>
            <a:r>
              <a:rPr lang="es-ES" sz="1800" dirty="0"/>
              <a:t> </a:t>
            </a:r>
            <a:r>
              <a:rPr lang="es-ES" sz="1800" dirty="0" err="1"/>
              <a:t>Gaudium</a:t>
            </a:r>
            <a:r>
              <a:rPr lang="es-ES" sz="1800" dirty="0"/>
              <a:t>. La alegría del Evangelio. Exhortación Apostólica (2013)</a:t>
            </a:r>
          </a:p>
          <a:p>
            <a:r>
              <a:rPr lang="en-US" sz="1800" dirty="0"/>
              <a:t>GONZÁLEZ ÁLVAREZ, Ignacio. </a:t>
            </a:r>
            <a:r>
              <a:rPr lang="en-US" sz="1800" dirty="0" err="1"/>
              <a:t>Laicos</a:t>
            </a:r>
            <a:r>
              <a:rPr lang="en-US" sz="1800" dirty="0"/>
              <a:t> </a:t>
            </a:r>
            <a:r>
              <a:rPr lang="en-US" sz="1800" dirty="0" err="1"/>
              <a:t>redentoristas</a:t>
            </a:r>
            <a:r>
              <a:rPr lang="en-US" sz="1800" dirty="0"/>
              <a:t>, Barquisimeto 2001.</a:t>
            </a:r>
          </a:p>
          <a:p>
            <a:r>
              <a:rPr lang="es-ES" sz="1800" dirty="0"/>
              <a:t>LASSO DE LA VEGA, Juan Manuel, </a:t>
            </a:r>
            <a:r>
              <a:rPr lang="es-ES" sz="1800" dirty="0" err="1"/>
              <a:t>Communicanda</a:t>
            </a:r>
            <a:r>
              <a:rPr lang="es-ES" sz="1800" dirty="0"/>
              <a:t>: La colaboración de la comunidad redentorista con los laicos (1995).</a:t>
            </a:r>
          </a:p>
          <a:p>
            <a:r>
              <a:rPr lang="es-ES" sz="1800" dirty="0"/>
              <a:t>LÓPEZ CALVO, Pedro. Un presente lleno de esperanza (XIV Encuentro de San Alfonso, El Espino)</a:t>
            </a:r>
          </a:p>
          <a:p>
            <a:r>
              <a:rPr lang="es-ES" sz="1800" dirty="0"/>
              <a:t>LÓPEZ CALVO, Pedro. Un impulso a la misión compartida (XIV Encuentro de San Alfonso, El Espino)</a:t>
            </a:r>
          </a:p>
          <a:p>
            <a:r>
              <a:rPr lang="en-GB" sz="1800" dirty="0"/>
              <a:t>OLSON, Camille </a:t>
            </a:r>
            <a:r>
              <a:rPr lang="en-GB" sz="1800" dirty="0" err="1"/>
              <a:t>Fronk</a:t>
            </a:r>
            <a:r>
              <a:rPr lang="en-GB" sz="1800" dirty="0"/>
              <a:t>. Christ and Women: 4 Powerful Moments from the New Testament (2019) </a:t>
            </a:r>
          </a:p>
          <a:p>
            <a:r>
              <a:rPr lang="es-ES" sz="1800" dirty="0"/>
              <a:t>PICARDAL, Amado.: “Misiones parroquiales”. En: </a:t>
            </a:r>
            <a:r>
              <a:rPr lang="es-ES" sz="1800" dirty="0" err="1"/>
              <a:t>Seán</a:t>
            </a:r>
            <a:r>
              <a:rPr lang="es-ES" sz="1800" dirty="0"/>
              <a:t> WALES, </a:t>
            </a:r>
            <a:r>
              <a:rPr lang="es-ES" sz="1800" dirty="0" err="1"/>
              <a:t>CSsR</a:t>
            </a:r>
            <a:r>
              <a:rPr lang="es-ES" sz="1800" dirty="0"/>
              <a:t>. y Dennis BILLY, </a:t>
            </a:r>
            <a:r>
              <a:rPr lang="es-ES" sz="1800" dirty="0" err="1"/>
              <a:t>CSsR</a:t>
            </a:r>
            <a:r>
              <a:rPr lang="es-ES" sz="1800" dirty="0"/>
              <a:t>. (eds.) Cien palabras para el camino. Diccionario de Espiritualidad Redentorista, pp. 272-275. Eds. Scala Bogotá, 2012.</a:t>
            </a:r>
          </a:p>
          <a:p>
            <a:endParaRPr lang="en-US" sz="1800"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37</a:t>
            </a:fld>
            <a:endParaRPr lang="en-GB"/>
          </a:p>
        </p:txBody>
      </p:sp>
    </p:spTree>
    <p:extLst>
      <p:ext uri="{BB962C8B-B14F-4D97-AF65-F5344CB8AC3E}">
        <p14:creationId xmlns:p14="http://schemas.microsoft.com/office/powerpoint/2010/main" val="709723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Iglesia y Reino de Dios</a:t>
            </a:r>
          </a:p>
        </p:txBody>
      </p:sp>
      <p:sp>
        <p:nvSpPr>
          <p:cNvPr id="3" name="2 Marcador de contenido"/>
          <p:cNvSpPr>
            <a:spLocks noGrp="1"/>
          </p:cNvSpPr>
          <p:nvPr>
            <p:ph idx="1"/>
          </p:nvPr>
        </p:nvSpPr>
        <p:spPr/>
        <p:txBody>
          <a:bodyPr>
            <a:normAutofit fontScale="85000" lnSpcReduction="10000"/>
          </a:bodyPr>
          <a:lstStyle/>
          <a:p>
            <a:r>
              <a:rPr lang="es-ES" dirty="0"/>
              <a:t>A los judíos gusta contar esta anécdota: </a:t>
            </a:r>
            <a:r>
              <a:rPr lang="es-ES" i="1" dirty="0"/>
              <a:t>Se anuncia a un rabino que por fin ha llegado el Mesías. Abre la ventana mira a la calle y dice “no es verdad, porque no veo que haya cambiado nada”</a:t>
            </a:r>
            <a:r>
              <a:rPr lang="es-ES" dirty="0"/>
              <a:t>.</a:t>
            </a:r>
          </a:p>
          <a:p>
            <a:r>
              <a:rPr lang="es-ES" dirty="0"/>
              <a:t>Sin embargo, el rabino miró mal, después de Cristo apareció la Iglesia.</a:t>
            </a:r>
          </a:p>
          <a:p>
            <a:r>
              <a:rPr lang="es-ES" dirty="0"/>
              <a:t>Esa frase admite una lectura correcta: Jesús anunció el reino de Dios y de (momento) vino (ya) la Iglesia.</a:t>
            </a:r>
          </a:p>
          <a:p>
            <a:r>
              <a:rPr lang="es-ES" dirty="0"/>
              <a:t> Que según el Concilio Vaticano II “constituye en la tierra, el germen y el principio de ese Reino”.</a:t>
            </a:r>
          </a:p>
          <a:p>
            <a:pPr marL="82296" indent="0">
              <a:buNone/>
            </a:pPr>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a:bodyPr>
          <a:lstStyle/>
          <a:p>
            <a:pPr>
              <a:lnSpc>
                <a:spcPct val="90000"/>
              </a:lnSpc>
            </a:pPr>
            <a:r>
              <a:rPr lang="es-ES" sz="3700" dirty="0"/>
              <a:t>La misión (y los laicos) en los orígenes de la Iglesia</a:t>
            </a:r>
            <a:endParaRPr lang="es-ES_tradnl" sz="3700"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7" y="1524000"/>
            <a:ext cx="4094335" cy="4663440"/>
          </a:xfrm>
        </p:spPr>
        <p:txBody>
          <a:bodyPr>
            <a:normAutofit fontScale="92500" lnSpcReduction="10000"/>
          </a:bodyPr>
          <a:lstStyle/>
          <a:p>
            <a:pPr>
              <a:lnSpc>
                <a:spcPct val="90000"/>
              </a:lnSpc>
            </a:pPr>
            <a:r>
              <a:rPr lang="es-ES" sz="1400" b="1" dirty="0"/>
              <a:t>Jesús elige para apóstoles a unos hombres trabajadores</a:t>
            </a:r>
            <a:r>
              <a:rPr lang="es-ES" sz="1400" dirty="0"/>
              <a:t> a quienes confía la misión de anunciar el Evangelio: </a:t>
            </a:r>
            <a:r>
              <a:rPr lang="es-ES" sz="1400" b="1" i="1" dirty="0"/>
              <a:t>vayan y anuncien el evangelio</a:t>
            </a:r>
          </a:p>
          <a:p>
            <a:pPr>
              <a:lnSpc>
                <a:spcPct val="90000"/>
              </a:lnSpc>
            </a:pPr>
            <a:r>
              <a:rPr lang="es-ES" sz="1400" b="1" dirty="0"/>
              <a:t>Jesús</a:t>
            </a:r>
            <a:r>
              <a:rPr lang="es-ES" sz="1400" dirty="0"/>
              <a:t> tiene muchos discípulos. Muchos de ellos son </a:t>
            </a:r>
            <a:r>
              <a:rPr lang="es-ES" sz="1400" b="1" dirty="0"/>
              <a:t>mujeres</a:t>
            </a:r>
            <a:r>
              <a:rPr lang="es-ES" sz="1400" dirty="0"/>
              <a:t>. </a:t>
            </a:r>
            <a:r>
              <a:rPr lang="es-ES" sz="1400" b="1" dirty="0"/>
              <a:t>La mujer tiene un rol muy relevante en los Evangelios</a:t>
            </a:r>
            <a:r>
              <a:rPr lang="es-ES" sz="1400" dirty="0"/>
              <a:t>, en una época en que las mujeres no ocupan papeles destacados en textos escritos. En concreto:</a:t>
            </a:r>
          </a:p>
          <a:p>
            <a:pPr lvl="1">
              <a:lnSpc>
                <a:spcPct val="90000"/>
              </a:lnSpc>
            </a:pPr>
            <a:r>
              <a:rPr lang="es-ES" sz="1400" dirty="0"/>
              <a:t>La primera declaración de Jesús afirmando ser el Mesías a la samaritana (Juan 4:26-29)</a:t>
            </a:r>
          </a:p>
          <a:p>
            <a:pPr lvl="1">
              <a:lnSpc>
                <a:spcPct val="90000"/>
              </a:lnSpc>
            </a:pPr>
            <a:r>
              <a:rPr lang="es-ES" sz="1400" dirty="0"/>
              <a:t>La inminente muerte de Jesús y la unción preparatoria de María (</a:t>
            </a:r>
            <a:r>
              <a:rPr lang="pt-BR" sz="1400" dirty="0"/>
              <a:t>Marcos 14: 8; Mateo 26: 12–13</a:t>
            </a:r>
            <a:r>
              <a:rPr lang="es-ES" sz="1400" dirty="0"/>
              <a:t>)</a:t>
            </a:r>
          </a:p>
          <a:p>
            <a:pPr lvl="1">
              <a:lnSpc>
                <a:spcPct val="90000"/>
              </a:lnSpc>
            </a:pPr>
            <a:r>
              <a:rPr lang="es-ES" sz="1400" dirty="0"/>
              <a:t>La presencia de las mujeres en la crucifixión (Lucas 24:10)</a:t>
            </a:r>
          </a:p>
          <a:p>
            <a:pPr lvl="1">
              <a:lnSpc>
                <a:spcPct val="90000"/>
              </a:lnSpc>
            </a:pPr>
            <a:r>
              <a:rPr lang="es-ES" sz="1400" dirty="0"/>
              <a:t>La primera aparición de Jesús después de la resurrección (Juan 20:16)</a:t>
            </a:r>
          </a:p>
          <a:p>
            <a:pPr>
              <a:lnSpc>
                <a:spcPct val="90000"/>
              </a:lnSpc>
            </a:pPr>
            <a:r>
              <a:rPr lang="es-ES" sz="1400" dirty="0"/>
              <a:t>Posteriormente, </a:t>
            </a:r>
            <a:r>
              <a:rPr lang="es-ES" sz="1400" b="1" dirty="0"/>
              <a:t>los apóstoles elegidos por Jesús van reuniendo junto a sí otros colaboradores más cercanos </a:t>
            </a:r>
            <a:r>
              <a:rPr lang="es-ES" sz="1400" dirty="0"/>
              <a:t>a quienes confían la dirección de las comunidades: </a:t>
            </a:r>
            <a:r>
              <a:rPr lang="es-ES" sz="1400" b="1" dirty="0"/>
              <a:t>Tito, Timoteo</a:t>
            </a:r>
            <a:r>
              <a:rPr lang="es-ES" sz="1400" dirty="0"/>
              <a:t>, etc.</a:t>
            </a:r>
          </a:p>
          <a:p>
            <a:pPr>
              <a:lnSpc>
                <a:spcPct val="90000"/>
              </a:lnSpc>
            </a:pPr>
            <a:r>
              <a:rPr lang="es-ES" sz="1400" dirty="0"/>
              <a:t>Pero nunca </a:t>
            </a:r>
            <a:r>
              <a:rPr lang="es-ES" sz="1400" b="1" dirty="0"/>
              <a:t>los apóstoles </a:t>
            </a:r>
            <a:r>
              <a:rPr lang="es-ES" sz="1400" dirty="0"/>
              <a:t>pensaron en un grupo directivo viviendo al margen de la comunidad. </a:t>
            </a:r>
            <a:r>
              <a:rPr lang="es-ES" sz="1400" b="1" dirty="0"/>
              <a:t>Vivían insertos en la comunidad compartiendo con otros hombres y mujeres.</a:t>
            </a:r>
          </a:p>
          <a:p>
            <a:pPr>
              <a:lnSpc>
                <a:spcPct val="90000"/>
              </a:lnSpc>
            </a:pPr>
            <a:endParaRPr lang="en-US" sz="1400" dirty="0"/>
          </a:p>
        </p:txBody>
      </p:sp>
      <p:pic>
        <p:nvPicPr>
          <p:cNvPr id="8" name="Imagen 7" descr="Un dibujo de un grupo de personas en una playa&#10;&#10;Descripción generada automáticamente con confianza baja">
            <a:extLst>
              <a:ext uri="{FF2B5EF4-FFF2-40B4-BE49-F238E27FC236}">
                <a16:creationId xmlns:a16="http://schemas.microsoft.com/office/drawing/2014/main" id="{1B38CA94-6D50-4911-ABE8-04E49FCF3F4A}"/>
              </a:ext>
            </a:extLst>
          </p:cNvPr>
          <p:cNvPicPr>
            <a:picLocks noChangeAspect="1"/>
          </p:cNvPicPr>
          <p:nvPr/>
        </p:nvPicPr>
        <p:blipFill rotWithShape="1">
          <a:blip r:embed="rId3"/>
          <a:srcRect l="24556" t="-1" r="21473" b="-1"/>
          <a:stretch/>
        </p:blipFill>
        <p:spPr>
          <a:xfrm>
            <a:off x="5723742" y="1524000"/>
            <a:ext cx="3118506" cy="2889068"/>
          </a:xfrm>
          <a:prstGeom prst="rect">
            <a:avLst/>
          </a:prstGeom>
          <a:noFill/>
        </p:spPr>
      </p:pic>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5</a:t>
            </a:fld>
            <a:endParaRPr lang="en-GB"/>
          </a:p>
        </p:txBody>
      </p:sp>
      <p:sp>
        <p:nvSpPr>
          <p:cNvPr id="9" name="CuadroTexto 8">
            <a:extLst>
              <a:ext uri="{FF2B5EF4-FFF2-40B4-BE49-F238E27FC236}">
                <a16:creationId xmlns:a16="http://schemas.microsoft.com/office/drawing/2014/main" id="{26B4789A-160B-4464-B1F2-9FA5A27880F0}"/>
              </a:ext>
            </a:extLst>
          </p:cNvPr>
          <p:cNvSpPr txBox="1"/>
          <p:nvPr/>
        </p:nvSpPr>
        <p:spPr>
          <a:xfrm>
            <a:off x="5723742" y="4595842"/>
            <a:ext cx="3347106" cy="2292935"/>
          </a:xfrm>
          <a:prstGeom prst="rect">
            <a:avLst/>
          </a:prstGeom>
          <a:noFill/>
        </p:spPr>
        <p:txBody>
          <a:bodyPr wrap="square" rtlCol="0">
            <a:spAutoFit/>
          </a:bodyPr>
          <a:lstStyle/>
          <a:p>
            <a:r>
              <a:rPr lang="es-ES" sz="1300" b="1" dirty="0"/>
              <a:t>Algunos laicos en la misión en los orígenes de la Iglesia</a:t>
            </a:r>
            <a:r>
              <a:rPr lang="es-ES" sz="1300" dirty="0"/>
              <a:t>:</a:t>
            </a:r>
          </a:p>
          <a:p>
            <a:pPr marL="285750" indent="-285750">
              <a:buFont typeface="Arial" panose="020B0604020202020204" pitchFamily="34" charset="0"/>
              <a:buChar char="•"/>
            </a:pPr>
            <a:r>
              <a:rPr lang="es-ES" sz="1300" b="1" dirty="0"/>
              <a:t>Justino Mártir </a:t>
            </a:r>
            <a:r>
              <a:rPr lang="es-ES" sz="1300" dirty="0"/>
              <a:t>abrió en Roma una escuela en la que los cristianos bautizados podían profundizar su formación. </a:t>
            </a:r>
          </a:p>
          <a:p>
            <a:pPr marL="285750" indent="-285750">
              <a:buFont typeface="Arial" panose="020B0604020202020204" pitchFamily="34" charset="0"/>
              <a:buChar char="•"/>
            </a:pPr>
            <a:r>
              <a:rPr lang="es-ES" sz="1300" b="1" dirty="0"/>
              <a:t>Orígenes</a:t>
            </a:r>
            <a:r>
              <a:rPr lang="es-ES" sz="1300" dirty="0"/>
              <a:t>, siendo aún un laico, dirigió la escuela catequista de Alejandría. </a:t>
            </a:r>
          </a:p>
          <a:p>
            <a:pPr marL="285750" indent="-285750">
              <a:buFont typeface="Arial" panose="020B0604020202020204" pitchFamily="34" charset="0"/>
              <a:buChar char="•"/>
            </a:pPr>
            <a:r>
              <a:rPr lang="es-ES" sz="1300" b="1" dirty="0" err="1"/>
              <a:t>Lactancio</a:t>
            </a:r>
            <a:r>
              <a:rPr lang="es-ES" sz="1300" b="1" dirty="0"/>
              <a:t>, Tertuliano, </a:t>
            </a:r>
            <a:r>
              <a:rPr lang="es-ES" sz="1300" b="1" dirty="0" err="1"/>
              <a:t>Minucio</a:t>
            </a:r>
            <a:r>
              <a:rPr lang="es-ES" sz="1300" b="1" dirty="0"/>
              <a:t> Félix </a:t>
            </a:r>
            <a:r>
              <a:rPr lang="es-ES" sz="1300" dirty="0"/>
              <a:t>fueron evangelizadores de los siglos II y III y eran laicos.</a:t>
            </a:r>
          </a:p>
          <a:p>
            <a:endParaRPr lang="es-ES" sz="1300" dirty="0"/>
          </a:p>
        </p:txBody>
      </p:sp>
      <p:sp>
        <p:nvSpPr>
          <p:cNvPr id="3" name="CuadroTexto 2">
            <a:extLst>
              <a:ext uri="{FF2B5EF4-FFF2-40B4-BE49-F238E27FC236}">
                <a16:creationId xmlns:a16="http://schemas.microsoft.com/office/drawing/2014/main" id="{FF71EBCF-4723-98FD-0BD8-E0EB1D83A599}"/>
              </a:ext>
            </a:extLst>
          </p:cNvPr>
          <p:cNvSpPr txBox="1"/>
          <p:nvPr/>
        </p:nvSpPr>
        <p:spPr>
          <a:xfrm>
            <a:off x="2291316" y="6321498"/>
            <a:ext cx="2667910" cy="369332"/>
          </a:xfrm>
          <a:prstGeom prst="rect">
            <a:avLst/>
          </a:prstGeom>
          <a:noFill/>
        </p:spPr>
        <p:txBody>
          <a:bodyPr wrap="none" rtlCol="0">
            <a:spAutoFit/>
          </a:bodyPr>
          <a:lstStyle/>
          <a:p>
            <a:r>
              <a:rPr lang="es-ES" dirty="0"/>
              <a:t>¡Id y predicad el Evangelio!</a:t>
            </a:r>
          </a:p>
        </p:txBody>
      </p:sp>
    </p:spTree>
    <p:extLst>
      <p:ext uri="{BB962C8B-B14F-4D97-AF65-F5344CB8AC3E}">
        <p14:creationId xmlns:p14="http://schemas.microsoft.com/office/powerpoint/2010/main" val="1651375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42742"/>
            <a:ext cx="7498080" cy="1143000"/>
          </a:xfrm>
        </p:spPr>
        <p:txBody>
          <a:bodyPr anchor="ctr">
            <a:normAutofit/>
          </a:bodyPr>
          <a:lstStyle/>
          <a:p>
            <a:pPr>
              <a:lnSpc>
                <a:spcPct val="90000"/>
              </a:lnSpc>
            </a:pPr>
            <a:r>
              <a:rPr lang="es-ES" sz="3700" dirty="0"/>
              <a:t>Lo que fue la “misión de laicos” con el paso de los siglos</a:t>
            </a:r>
            <a:endParaRPr lang="es-ES_tradnl" sz="3700"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175109" y="1428301"/>
            <a:ext cx="3800421" cy="5138057"/>
          </a:xfrm>
        </p:spPr>
        <p:txBody>
          <a:bodyPr>
            <a:normAutofit fontScale="92500" lnSpcReduction="10000"/>
          </a:bodyPr>
          <a:lstStyle/>
          <a:p>
            <a:pPr>
              <a:lnSpc>
                <a:spcPct val="90000"/>
              </a:lnSpc>
            </a:pPr>
            <a:r>
              <a:rPr lang="es-ES" sz="1800" dirty="0"/>
              <a:t>Conforme la Iglesia crece, se va haciendo una </a:t>
            </a:r>
            <a:r>
              <a:rPr lang="es-ES" sz="1800" b="1" dirty="0"/>
              <a:t>estructura más compleja </a:t>
            </a:r>
            <a:r>
              <a:rPr lang="es-ES" sz="1800" dirty="0"/>
              <a:t>y es necesario </a:t>
            </a:r>
            <a:r>
              <a:rPr lang="es-ES" sz="1800" b="1" dirty="0"/>
              <a:t>liberar a algunos miembros </a:t>
            </a:r>
            <a:r>
              <a:rPr lang="es-ES" sz="1800" dirty="0"/>
              <a:t>de la comunidad para tareas específicas: celebración, anuncio, caridad,...</a:t>
            </a:r>
          </a:p>
          <a:p>
            <a:pPr>
              <a:lnSpc>
                <a:spcPct val="90000"/>
              </a:lnSpc>
            </a:pPr>
            <a:r>
              <a:rPr lang="es-ES" sz="1800" dirty="0"/>
              <a:t>Y lo que era una necesidad se convirtió en un problema: </a:t>
            </a:r>
            <a:r>
              <a:rPr lang="es-ES" sz="1800" b="1" dirty="0"/>
              <a:t>aparecieron progresivamente dos tipos de cristianos: clérigos y laicos</a:t>
            </a:r>
            <a:r>
              <a:rPr lang="es-ES" sz="1800" dirty="0"/>
              <a:t>.</a:t>
            </a:r>
          </a:p>
          <a:p>
            <a:pPr>
              <a:lnSpc>
                <a:spcPct val="90000"/>
              </a:lnSpc>
            </a:pPr>
            <a:r>
              <a:rPr lang="es-ES" sz="1800" dirty="0"/>
              <a:t>Y algo mucho peor: la Iglesia, formada por todos los creyentes, comenzó a ser identificada con los clérigos exclusivamente. </a:t>
            </a:r>
          </a:p>
          <a:p>
            <a:pPr>
              <a:lnSpc>
                <a:spcPct val="90000"/>
              </a:lnSpc>
            </a:pPr>
            <a:r>
              <a:rPr lang="es-ES" sz="1800" b="1" dirty="0"/>
              <a:t>Los laicos pocas funciones </a:t>
            </a:r>
            <a:r>
              <a:rPr lang="es-ES" sz="1800" dirty="0"/>
              <a:t>más que la de asistir a misa, obedecer los mandamientos y, con ello, ganarse la salvación.</a:t>
            </a:r>
          </a:p>
          <a:p>
            <a:pPr>
              <a:lnSpc>
                <a:spcPct val="90000"/>
              </a:lnSpc>
            </a:pPr>
            <a:r>
              <a:rPr lang="es-ES" sz="1800" dirty="0"/>
              <a:t>Los curas y religiosos de base tampoco. Solo la jerarquía eclesiástica: obispos, cardenales…</a:t>
            </a:r>
          </a:p>
          <a:p>
            <a:pPr>
              <a:lnSpc>
                <a:spcPct val="90000"/>
              </a:lnSpc>
            </a:pPr>
            <a:endParaRPr lang="en-US" sz="1800"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6</a:t>
            </a:fld>
            <a:endParaRPr lang="en-GB"/>
          </a:p>
        </p:txBody>
      </p:sp>
      <p:pic>
        <p:nvPicPr>
          <p:cNvPr id="2050" name="Picture 2" descr="Que fue el Concilio de Trento - Desc - Descúbrelo AQUÍ">
            <a:extLst>
              <a:ext uri="{FF2B5EF4-FFF2-40B4-BE49-F238E27FC236}">
                <a16:creationId xmlns:a16="http://schemas.microsoft.com/office/drawing/2014/main" id="{1995CE75-913B-41D4-9E9B-7BACF744E88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475" r="7144" b="7143"/>
          <a:stretch/>
        </p:blipFill>
        <p:spPr bwMode="auto">
          <a:xfrm>
            <a:off x="5478984" y="1348561"/>
            <a:ext cx="2951249" cy="3247707"/>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9ACA69A0-6AD6-3346-0C6F-688DB413C1DC}"/>
              </a:ext>
            </a:extLst>
          </p:cNvPr>
          <p:cNvSpPr txBox="1"/>
          <p:nvPr/>
        </p:nvSpPr>
        <p:spPr>
          <a:xfrm>
            <a:off x="4954714" y="4596586"/>
            <a:ext cx="3978974" cy="2185214"/>
          </a:xfrm>
          <a:prstGeom prst="rect">
            <a:avLst/>
          </a:prstGeom>
          <a:noFill/>
        </p:spPr>
        <p:txBody>
          <a:bodyPr wrap="square">
            <a:spAutoFit/>
          </a:bodyPr>
          <a:lstStyle/>
          <a:p>
            <a:pPr marL="285750" indent="-285750">
              <a:buFont typeface="Arial" panose="020B0604020202020204" pitchFamily="34" charset="0"/>
              <a:buChar char="•"/>
            </a:pPr>
            <a:r>
              <a:rPr lang="es-ES" sz="1700" b="1" dirty="0"/>
              <a:t>San Pio X </a:t>
            </a:r>
            <a:r>
              <a:rPr lang="es-ES" sz="1700" dirty="0"/>
              <a:t>en la encíclica </a:t>
            </a:r>
            <a:r>
              <a:rPr lang="es-ES" sz="1700" dirty="0" err="1"/>
              <a:t>Vehementer</a:t>
            </a:r>
            <a:r>
              <a:rPr lang="es-ES" sz="1700" dirty="0"/>
              <a:t> Nos (1906), llegó a escribir “en la sola jerarquía residen el derecho y la autoridad necesarios para promover y dirigir a todos los miembros hacia el fin de la sociedad. En cuanto  a la multitud, no tiene otro derecho que dejarse conducir dócilmente por sus pastores”.</a:t>
            </a:r>
          </a:p>
        </p:txBody>
      </p:sp>
    </p:spTree>
    <p:extLst>
      <p:ext uri="{BB962C8B-B14F-4D97-AF65-F5344CB8AC3E}">
        <p14:creationId xmlns:p14="http://schemas.microsoft.com/office/powerpoint/2010/main" val="4152142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8824"/>
            <a:ext cx="7498080" cy="1143000"/>
          </a:xfrm>
        </p:spPr>
        <p:txBody>
          <a:bodyPr anchor="ctr">
            <a:normAutofit/>
          </a:bodyPr>
          <a:lstStyle/>
          <a:p>
            <a:r>
              <a:rPr lang="es-ES" dirty="0"/>
              <a:t>El Concilio Vaticano II</a:t>
            </a:r>
            <a:endParaRPr lang="es-ES_tradnl"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7" y="1111102"/>
            <a:ext cx="5007027" cy="1621971"/>
          </a:xfrm>
        </p:spPr>
        <p:txBody>
          <a:bodyPr>
            <a:noAutofit/>
          </a:bodyPr>
          <a:lstStyle/>
          <a:p>
            <a:pPr>
              <a:lnSpc>
                <a:spcPct val="90000"/>
              </a:lnSpc>
            </a:pPr>
            <a:r>
              <a:rPr lang="es-ES" sz="1800" b="1" dirty="0"/>
              <a:t>Es un antes y un después para la Iglesia</a:t>
            </a:r>
            <a:r>
              <a:rPr lang="es-ES" sz="1800" dirty="0"/>
              <a:t>. </a:t>
            </a:r>
          </a:p>
          <a:p>
            <a:pPr>
              <a:lnSpc>
                <a:spcPct val="90000"/>
              </a:lnSpc>
            </a:pPr>
            <a:r>
              <a:rPr lang="es-ES" sz="1800" dirty="0"/>
              <a:t>Coloca al </a:t>
            </a:r>
            <a:r>
              <a:rPr lang="es-ES" sz="1800" b="1" dirty="0"/>
              <a:t>laico en la dignidad que se merece</a:t>
            </a:r>
            <a:r>
              <a:rPr lang="es-ES" sz="1800" dirty="0"/>
              <a:t>. En la Iglesia no hay estados más perfectos o menos. </a:t>
            </a:r>
            <a:r>
              <a:rPr lang="es-ES" sz="1800" b="1" dirty="0"/>
              <a:t>En la Iglesia hay vocaciones todas igualmente santas y dignas</a:t>
            </a:r>
            <a:r>
              <a:rPr lang="es-ES" sz="1800" dirty="0"/>
              <a:t>. Lo que cada uno tiene que hacer es responder fielmente a la vocación a que ha sido llamado.</a:t>
            </a:r>
          </a:p>
          <a:p>
            <a:pPr>
              <a:lnSpc>
                <a:spcPct val="90000"/>
              </a:lnSpc>
            </a:pPr>
            <a:endParaRPr lang="en-US" sz="1800" dirty="0"/>
          </a:p>
        </p:txBody>
      </p:sp>
      <p:pic>
        <p:nvPicPr>
          <p:cNvPr id="4" name="Imagen 3">
            <a:extLst>
              <a:ext uri="{FF2B5EF4-FFF2-40B4-BE49-F238E27FC236}">
                <a16:creationId xmlns:a16="http://schemas.microsoft.com/office/drawing/2014/main" id="{87254BA4-A156-4537-A3A6-3B7C79C91989}"/>
              </a:ext>
            </a:extLst>
          </p:cNvPr>
          <p:cNvPicPr>
            <a:picLocks noChangeAspect="1"/>
          </p:cNvPicPr>
          <p:nvPr/>
        </p:nvPicPr>
        <p:blipFill rotWithShape="1">
          <a:blip r:embed="rId3"/>
          <a:srcRect l="9766" t="34450" r="14154" b="-1"/>
          <a:stretch/>
        </p:blipFill>
        <p:spPr>
          <a:xfrm>
            <a:off x="6391255" y="1190998"/>
            <a:ext cx="2701365" cy="2257698"/>
          </a:xfrm>
          <a:prstGeom prst="rect">
            <a:avLst/>
          </a:prstGeom>
          <a:noFill/>
        </p:spPr>
      </p:pic>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7</a:t>
            </a:fld>
            <a:endParaRPr lang="en-GB"/>
          </a:p>
        </p:txBody>
      </p:sp>
      <p:sp>
        <p:nvSpPr>
          <p:cNvPr id="9" name="CuadroTexto 8">
            <a:extLst>
              <a:ext uri="{FF2B5EF4-FFF2-40B4-BE49-F238E27FC236}">
                <a16:creationId xmlns:a16="http://schemas.microsoft.com/office/drawing/2014/main" id="{B0D3DC4E-370D-467D-AD53-A316422B28DB}"/>
              </a:ext>
            </a:extLst>
          </p:cNvPr>
          <p:cNvSpPr txBox="1"/>
          <p:nvPr/>
        </p:nvSpPr>
        <p:spPr>
          <a:xfrm>
            <a:off x="1478944" y="3252333"/>
            <a:ext cx="7454743" cy="3605667"/>
          </a:xfrm>
          <a:prstGeom prst="rect">
            <a:avLst/>
          </a:prstGeom>
        </p:spPr>
        <p:txBody>
          <a:bodyPr>
            <a:normAutofit/>
          </a:bodyPr>
          <a:lstStyle>
            <a:lvl1pPr marL="365760" indent="-283464">
              <a:lnSpc>
                <a:spcPct val="90000"/>
              </a:lnSpc>
              <a:spcBef>
                <a:spcPts val="600"/>
              </a:spcBef>
              <a:buClr>
                <a:schemeClr val="accent1"/>
              </a:buClr>
              <a:buSzPct val="80000"/>
              <a:buFont typeface="Wingdings 2"/>
              <a:buChar char=""/>
              <a:defRPr kumimoji="0"/>
            </a:lvl1pPr>
            <a:lvl2pPr marL="640080" indent="-237744">
              <a:lnSpc>
                <a:spcPct val="100000"/>
              </a:lnSpc>
              <a:spcBef>
                <a:spcPts val="550"/>
              </a:spcBef>
              <a:buClr>
                <a:schemeClr val="accent1"/>
              </a:buClr>
              <a:buFont typeface="Verdana"/>
              <a:buChar char="◦"/>
              <a:defRPr kumimoji="0" sz="2400"/>
            </a:lvl2pPr>
            <a:lvl3pPr marL="886968" indent="-228600">
              <a:lnSpc>
                <a:spcPct val="100000"/>
              </a:lnSpc>
              <a:spcBef>
                <a:spcPct val="20000"/>
              </a:spcBef>
              <a:buClr>
                <a:schemeClr val="accent2"/>
              </a:buClr>
              <a:buFont typeface="Wingdings 2"/>
              <a:buChar char=""/>
              <a:defRPr kumimoji="0" sz="2000"/>
            </a:lvl3pPr>
            <a:lvl4pPr marL="1097280" indent="-173736">
              <a:lnSpc>
                <a:spcPct val="100000"/>
              </a:lnSpc>
              <a:spcBef>
                <a:spcPct val="20000"/>
              </a:spcBef>
              <a:buClr>
                <a:schemeClr val="accent3"/>
              </a:buClr>
              <a:buFont typeface="Wingdings 2"/>
              <a:buChar char=""/>
              <a:defRPr kumimoji="0"/>
            </a:lvl4pPr>
            <a:lvl5pPr marL="1298448" indent="-182880">
              <a:lnSpc>
                <a:spcPct val="100000"/>
              </a:lnSpc>
              <a:spcBef>
                <a:spcPct val="20000"/>
              </a:spcBef>
              <a:buClr>
                <a:schemeClr val="accent4"/>
              </a:buClr>
              <a:buFont typeface="Wingdings 2"/>
              <a:buChar char=""/>
              <a:defRPr kumimoji="0"/>
            </a:lvl5pPr>
            <a:lvl6pPr marL="1508760" indent="-182880">
              <a:lnSpc>
                <a:spcPct val="100000"/>
              </a:lnSpc>
              <a:spcBef>
                <a:spcPct val="20000"/>
              </a:spcBef>
              <a:buClr>
                <a:schemeClr val="accent5"/>
              </a:buClr>
              <a:buFont typeface="Wingdings 2"/>
              <a:buChar char=""/>
              <a:defRPr kumimoji="0" sz="2000"/>
            </a:lvl6pPr>
            <a:lvl7pPr marL="1719072" indent="-182880">
              <a:lnSpc>
                <a:spcPct val="100000"/>
              </a:lnSpc>
              <a:spcBef>
                <a:spcPct val="20000"/>
              </a:spcBef>
              <a:buClr>
                <a:schemeClr val="accent6"/>
              </a:buClr>
              <a:buFont typeface="Wingdings 2"/>
              <a:buChar char=""/>
              <a:defRPr kumimoji="0" sz="2000"/>
            </a:lvl7pPr>
            <a:lvl8pPr marL="1920240" indent="-182880">
              <a:lnSpc>
                <a:spcPct val="100000"/>
              </a:lnSpc>
              <a:spcBef>
                <a:spcPct val="20000"/>
              </a:spcBef>
              <a:buClr>
                <a:schemeClr val="accent6"/>
              </a:buClr>
              <a:buFont typeface="Wingdings 2"/>
              <a:buChar char=""/>
              <a:defRPr kumimoji="0" sz="2000"/>
            </a:lvl8pPr>
            <a:lvl9pPr marL="2130552" indent="-182880">
              <a:lnSpc>
                <a:spcPct val="100000"/>
              </a:lnSpc>
              <a:spcBef>
                <a:spcPct val="20000"/>
              </a:spcBef>
              <a:buClr>
                <a:schemeClr val="accent6"/>
              </a:buClr>
              <a:buFont typeface="Wingdings 2"/>
              <a:buChar char=""/>
              <a:defRPr kumimoji="0" sz="2000"/>
            </a:lvl9pPr>
          </a:lstStyle>
          <a:p>
            <a:r>
              <a:rPr lang="es-ES" dirty="0"/>
              <a:t>El </a:t>
            </a:r>
            <a:r>
              <a:rPr lang="es-ES" dirty="0" err="1"/>
              <a:t>Vat.II</a:t>
            </a:r>
            <a:r>
              <a:rPr lang="es-ES" dirty="0"/>
              <a:t> en la L.G. 31,1 dice: </a:t>
            </a:r>
          </a:p>
          <a:p>
            <a:pPr marL="356616" lvl="1" indent="0">
              <a:buNone/>
            </a:pPr>
            <a:r>
              <a:rPr lang="es-ES" sz="1800" i="1" dirty="0"/>
              <a:t>“con el nombre de laicos se designan aquí todos los fieles cristianos, a excepción de los miembros del orden sagrado y los del estado religioso aprobado por la Iglesia. Es decir, los fieles, que, en cuanto integrados en el Pueblo de Dios y hechos partícipes, a su modo, de la función sacerdotal, profética y real de Cristo ejercen en la Iglesia y en el mundo la misión de todo el pueblo cristiano en la parte que a ellos corresponde”.</a:t>
            </a:r>
          </a:p>
          <a:p>
            <a:pPr lvl="1"/>
            <a:r>
              <a:rPr lang="es-ES" sz="1600" b="1" dirty="0"/>
              <a:t>Incorporados a Cristo</a:t>
            </a:r>
          </a:p>
          <a:p>
            <a:pPr lvl="1"/>
            <a:r>
              <a:rPr lang="es-ES" sz="1600" b="1" dirty="0"/>
              <a:t>Constituidos en Pueblo de Dios</a:t>
            </a:r>
          </a:p>
          <a:p>
            <a:pPr lvl="1"/>
            <a:r>
              <a:rPr lang="es-ES" sz="1600" b="1" dirty="0"/>
              <a:t>Hechos partícipes a su manera de la  función sacerdotal, profética y real de Cristo</a:t>
            </a:r>
          </a:p>
          <a:p>
            <a:pPr lvl="1"/>
            <a:r>
              <a:rPr lang="es-ES" sz="1600" b="1" dirty="0"/>
              <a:t>Ejercen la misión del Pueblo cristiano en la Iglesia y en el mundo.</a:t>
            </a:r>
          </a:p>
        </p:txBody>
      </p:sp>
      <p:cxnSp>
        <p:nvCxnSpPr>
          <p:cNvPr id="10" name="Conector recto 9">
            <a:extLst>
              <a:ext uri="{FF2B5EF4-FFF2-40B4-BE49-F238E27FC236}">
                <a16:creationId xmlns:a16="http://schemas.microsoft.com/office/drawing/2014/main" id="{AA7B1F0D-0E9C-4A19-BEAE-186EAEA2A10F}"/>
              </a:ext>
            </a:extLst>
          </p:cNvPr>
          <p:cNvCxnSpPr/>
          <p:nvPr/>
        </p:nvCxnSpPr>
        <p:spPr>
          <a:xfrm flipV="1">
            <a:off x="1872346" y="5442857"/>
            <a:ext cx="0" cy="12518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Conector recto 11">
            <a:extLst>
              <a:ext uri="{FF2B5EF4-FFF2-40B4-BE49-F238E27FC236}">
                <a16:creationId xmlns:a16="http://schemas.microsoft.com/office/drawing/2014/main" id="{9C2B385B-89D9-4688-A573-D572FD2AE7E5}"/>
              </a:ext>
            </a:extLst>
          </p:cNvPr>
          <p:cNvCxnSpPr/>
          <p:nvPr/>
        </p:nvCxnSpPr>
        <p:spPr>
          <a:xfrm flipV="1">
            <a:off x="1796144" y="5442855"/>
            <a:ext cx="0" cy="125185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6809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638"/>
            <a:ext cx="7498080" cy="1143000"/>
          </a:xfrm>
        </p:spPr>
        <p:txBody>
          <a:bodyPr anchor="ctr">
            <a:normAutofit fontScale="90000"/>
          </a:bodyPr>
          <a:lstStyle/>
          <a:p>
            <a:r>
              <a:rPr lang="es-ES" dirty="0"/>
              <a:t>Misión que se encomienda a los laicos en el Concilio Vaticano II</a:t>
            </a:r>
            <a:endParaRPr lang="es-ES_tradnl"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7" y="1774371"/>
            <a:ext cx="7283850" cy="1284514"/>
          </a:xfrm>
        </p:spPr>
        <p:txBody>
          <a:bodyPr>
            <a:normAutofit/>
          </a:bodyPr>
          <a:lstStyle/>
          <a:p>
            <a:pPr>
              <a:lnSpc>
                <a:spcPct val="90000"/>
              </a:lnSpc>
            </a:pPr>
            <a:r>
              <a:rPr lang="es-ES" sz="1800" dirty="0"/>
              <a:t>Procurar el crecimiento de la Iglesia y su perenne santificación LG. 33,1</a:t>
            </a:r>
          </a:p>
          <a:p>
            <a:pPr>
              <a:lnSpc>
                <a:spcPct val="90000"/>
              </a:lnSpc>
            </a:pPr>
            <a:r>
              <a:rPr lang="es-ES" sz="1800" dirty="0"/>
              <a:t>Testigos e instrumentos vivos de la misión de la Iglesia LG. 33,2</a:t>
            </a:r>
          </a:p>
          <a:p>
            <a:pPr>
              <a:lnSpc>
                <a:spcPct val="90000"/>
              </a:lnSpc>
            </a:pPr>
            <a:r>
              <a:rPr lang="es-ES" sz="1800" dirty="0"/>
              <a:t>Colaborar en la hermosa tarea de que el divino designio de salvación alcance más y más a todos los hombres LG. 33,4.</a:t>
            </a:r>
          </a:p>
          <a:p>
            <a:pPr>
              <a:lnSpc>
                <a:spcPct val="90000"/>
              </a:lnSpc>
            </a:pPr>
            <a:endParaRPr lang="en-US" sz="1800"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8</a:t>
            </a:fld>
            <a:endParaRPr lang="en-GB"/>
          </a:p>
        </p:txBody>
      </p:sp>
      <p:sp>
        <p:nvSpPr>
          <p:cNvPr id="13" name="Content Placeholder 2">
            <a:extLst>
              <a:ext uri="{FF2B5EF4-FFF2-40B4-BE49-F238E27FC236}">
                <a16:creationId xmlns:a16="http://schemas.microsoft.com/office/drawing/2014/main" id="{DAC35F5F-8206-478E-B78B-A0D13D4FD1AE}"/>
              </a:ext>
            </a:extLst>
          </p:cNvPr>
          <p:cNvSpPr txBox="1">
            <a:spLocks/>
          </p:cNvSpPr>
          <p:nvPr/>
        </p:nvSpPr>
        <p:spPr>
          <a:xfrm>
            <a:off x="1435607" y="3799114"/>
            <a:ext cx="7283850" cy="1912385"/>
          </a:xfrm>
          <a:prstGeom prst="rect">
            <a:avLst/>
          </a:prstGeom>
        </p:spPr>
        <p:txBody>
          <a:bodyPr>
            <a:noAutofit/>
          </a:bodyPr>
          <a:lstStyle>
            <a:lvl1pPr marL="365760" indent="-283464">
              <a:lnSpc>
                <a:spcPct val="90000"/>
              </a:lnSpc>
              <a:spcBef>
                <a:spcPts val="600"/>
              </a:spcBef>
              <a:buClr>
                <a:schemeClr val="accent1"/>
              </a:buClr>
              <a:buSzPct val="80000"/>
              <a:buFont typeface="Wingdings 2"/>
              <a:buChar char=""/>
              <a:defRPr kumimoji="0"/>
            </a:lvl1pPr>
            <a:lvl2pPr marL="640080" indent="-237744">
              <a:lnSpc>
                <a:spcPct val="100000"/>
              </a:lnSpc>
              <a:spcBef>
                <a:spcPts val="550"/>
              </a:spcBef>
              <a:buClr>
                <a:schemeClr val="accent1"/>
              </a:buClr>
              <a:buFont typeface="Verdana"/>
              <a:buChar char="◦"/>
              <a:defRPr kumimoji="0" sz="2400"/>
            </a:lvl2pPr>
            <a:lvl3pPr marL="886968" indent="-228600">
              <a:lnSpc>
                <a:spcPct val="100000"/>
              </a:lnSpc>
              <a:spcBef>
                <a:spcPct val="20000"/>
              </a:spcBef>
              <a:buClr>
                <a:schemeClr val="accent2"/>
              </a:buClr>
              <a:buFont typeface="Wingdings 2"/>
              <a:buChar char=""/>
              <a:defRPr kumimoji="0" sz="2000"/>
            </a:lvl3pPr>
            <a:lvl4pPr marL="1097280" indent="-173736">
              <a:lnSpc>
                <a:spcPct val="100000"/>
              </a:lnSpc>
              <a:spcBef>
                <a:spcPct val="20000"/>
              </a:spcBef>
              <a:buClr>
                <a:schemeClr val="accent3"/>
              </a:buClr>
              <a:buFont typeface="Wingdings 2"/>
              <a:buChar char=""/>
              <a:defRPr kumimoji="0"/>
            </a:lvl4pPr>
            <a:lvl5pPr marL="1298448" indent="-182880">
              <a:lnSpc>
                <a:spcPct val="100000"/>
              </a:lnSpc>
              <a:spcBef>
                <a:spcPct val="20000"/>
              </a:spcBef>
              <a:buClr>
                <a:schemeClr val="accent4"/>
              </a:buClr>
              <a:buFont typeface="Wingdings 2"/>
              <a:buChar char=""/>
              <a:defRPr kumimoji="0"/>
            </a:lvl5pPr>
            <a:lvl6pPr marL="1508760" indent="-182880">
              <a:lnSpc>
                <a:spcPct val="100000"/>
              </a:lnSpc>
              <a:spcBef>
                <a:spcPct val="20000"/>
              </a:spcBef>
              <a:buClr>
                <a:schemeClr val="accent5"/>
              </a:buClr>
              <a:buFont typeface="Wingdings 2"/>
              <a:buChar char=""/>
              <a:defRPr kumimoji="0" sz="2000"/>
            </a:lvl6pPr>
            <a:lvl7pPr marL="1719072" indent="-182880">
              <a:lnSpc>
                <a:spcPct val="100000"/>
              </a:lnSpc>
              <a:spcBef>
                <a:spcPct val="20000"/>
              </a:spcBef>
              <a:buClr>
                <a:schemeClr val="accent6"/>
              </a:buClr>
              <a:buFont typeface="Wingdings 2"/>
              <a:buChar char=""/>
              <a:defRPr kumimoji="0" sz="2000"/>
            </a:lvl7pPr>
            <a:lvl8pPr marL="1920240" indent="-182880">
              <a:lnSpc>
                <a:spcPct val="100000"/>
              </a:lnSpc>
              <a:spcBef>
                <a:spcPct val="20000"/>
              </a:spcBef>
              <a:buClr>
                <a:schemeClr val="accent6"/>
              </a:buClr>
              <a:buFont typeface="Wingdings 2"/>
              <a:buChar char=""/>
              <a:defRPr kumimoji="0" sz="2000"/>
            </a:lvl8pPr>
            <a:lvl9pPr marL="2130552" indent="-182880">
              <a:lnSpc>
                <a:spcPct val="100000"/>
              </a:lnSpc>
              <a:spcBef>
                <a:spcPct val="20000"/>
              </a:spcBef>
              <a:buClr>
                <a:schemeClr val="accent6"/>
              </a:buClr>
              <a:buFont typeface="Wingdings 2"/>
              <a:buChar char=""/>
              <a:defRPr kumimoji="0" sz="2000"/>
            </a:lvl9pPr>
            <a:extLst/>
          </a:lstStyle>
          <a:p>
            <a:r>
              <a:rPr lang="es-ES" dirty="0"/>
              <a:t>Los laicos son auténticos protagonistas en la actividad parroquial.</a:t>
            </a:r>
          </a:p>
          <a:p>
            <a:r>
              <a:rPr lang="es-ES" dirty="0"/>
              <a:t>Programan, en unión y bajo la guía del párroco, la vida de la parroquia participando en el Consejo de pastoral.</a:t>
            </a:r>
          </a:p>
          <a:p>
            <a:r>
              <a:rPr lang="es-ES" dirty="0"/>
              <a:t>Colaboran o asumen responsabilidades en ministerios como la catequesis, la caridad, gestión económica, documentación, celebración litúrgica, preparación a los sacramentos, etc..</a:t>
            </a:r>
          </a:p>
          <a:p>
            <a:endParaRPr lang="es-ES" dirty="0"/>
          </a:p>
          <a:p>
            <a:endParaRPr lang="en-US" dirty="0"/>
          </a:p>
        </p:txBody>
      </p:sp>
      <p:sp>
        <p:nvSpPr>
          <p:cNvPr id="3" name="CuadroTexto 2">
            <a:extLst>
              <a:ext uri="{FF2B5EF4-FFF2-40B4-BE49-F238E27FC236}">
                <a16:creationId xmlns:a16="http://schemas.microsoft.com/office/drawing/2014/main" id="{2BEC82A5-7DBB-4183-9A93-964E94CF1CDC}"/>
              </a:ext>
            </a:extLst>
          </p:cNvPr>
          <p:cNvSpPr txBox="1"/>
          <p:nvPr/>
        </p:nvSpPr>
        <p:spPr>
          <a:xfrm>
            <a:off x="1544465" y="3244334"/>
            <a:ext cx="3065968" cy="369332"/>
          </a:xfrm>
          <a:prstGeom prst="rect">
            <a:avLst/>
          </a:prstGeom>
          <a:noFill/>
        </p:spPr>
        <p:txBody>
          <a:bodyPr wrap="none" rtlCol="0">
            <a:spAutoFit/>
          </a:bodyPr>
          <a:lstStyle/>
          <a:p>
            <a:r>
              <a:rPr lang="es-ES" i="1" dirty="0"/>
              <a:t>En concreto y a efectos prácticos:</a:t>
            </a:r>
          </a:p>
        </p:txBody>
      </p:sp>
      <p:sp>
        <p:nvSpPr>
          <p:cNvPr id="14" name="CuadroTexto 13">
            <a:extLst>
              <a:ext uri="{FF2B5EF4-FFF2-40B4-BE49-F238E27FC236}">
                <a16:creationId xmlns:a16="http://schemas.microsoft.com/office/drawing/2014/main" id="{6803161E-DCC1-454B-BB97-2069C842A7CA}"/>
              </a:ext>
            </a:extLst>
          </p:cNvPr>
          <p:cNvSpPr txBox="1"/>
          <p:nvPr/>
        </p:nvSpPr>
        <p:spPr>
          <a:xfrm>
            <a:off x="1774371" y="5747657"/>
            <a:ext cx="7067877" cy="923330"/>
          </a:xfrm>
          <a:prstGeom prst="rect">
            <a:avLst/>
          </a:prstGeom>
          <a:noFill/>
        </p:spPr>
        <p:txBody>
          <a:bodyPr wrap="square">
            <a:spAutoFit/>
          </a:bodyPr>
          <a:lstStyle/>
          <a:p>
            <a:pPr algn="r"/>
            <a:r>
              <a:rPr lang="es-ES" i="1" dirty="0"/>
              <a:t>Constitución Dogmática Lumen Gentium</a:t>
            </a:r>
          </a:p>
          <a:p>
            <a:pPr algn="r"/>
            <a:r>
              <a:rPr lang="es-ES" dirty="0">
                <a:hlinkClick r:id="rId3"/>
              </a:rPr>
              <a:t>https://www.vatican.va/archive/hist_councils/ii_vatican_council/documents/vat-ii_const_19641121_lumen-gentium_sp.html</a:t>
            </a:r>
            <a:r>
              <a:rPr lang="es-ES" i="1" dirty="0"/>
              <a:t> </a:t>
            </a:r>
            <a:endParaRPr lang="es-ES" dirty="0"/>
          </a:p>
        </p:txBody>
      </p:sp>
    </p:spTree>
    <p:extLst>
      <p:ext uri="{BB962C8B-B14F-4D97-AF65-F5344CB8AC3E}">
        <p14:creationId xmlns:p14="http://schemas.microsoft.com/office/powerpoint/2010/main" val="14246137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A69C7A6-D214-49AB-BDBA-BF6BEF87B2C7}"/>
              </a:ext>
            </a:extLst>
          </p:cNvPr>
          <p:cNvPicPr>
            <a:picLocks noChangeAspect="1"/>
          </p:cNvPicPr>
          <p:nvPr/>
        </p:nvPicPr>
        <p:blipFill rotWithShape="1">
          <a:blip r:embed="rId3"/>
          <a:srcRect l="24720" r="12917"/>
          <a:stretch/>
        </p:blipFill>
        <p:spPr>
          <a:xfrm>
            <a:off x="0" y="2033595"/>
            <a:ext cx="1740407" cy="2790810"/>
          </a:xfrm>
          <a:prstGeom prst="rect">
            <a:avLst/>
          </a:prstGeom>
        </p:spPr>
      </p:pic>
      <p:sp>
        <p:nvSpPr>
          <p:cNvPr id="2" name="Título 1"/>
          <p:cNvSpPr>
            <a:spLocks noGrp="1"/>
          </p:cNvSpPr>
          <p:nvPr>
            <p:ph type="title"/>
          </p:nvPr>
        </p:nvSpPr>
        <p:spPr>
          <a:xfrm>
            <a:off x="1435608" y="274638"/>
            <a:ext cx="7498080" cy="1143000"/>
          </a:xfrm>
        </p:spPr>
        <p:txBody>
          <a:bodyPr anchor="ctr">
            <a:normAutofit/>
          </a:bodyPr>
          <a:lstStyle/>
          <a:p>
            <a:r>
              <a:rPr lang="es-ES" dirty="0"/>
              <a:t>Los mensajes del Papa Francisco</a:t>
            </a:r>
            <a:endParaRPr lang="es-ES_tradnl" dirty="0"/>
          </a:p>
        </p:txBody>
      </p:sp>
      <p:sp>
        <p:nvSpPr>
          <p:cNvPr id="11" name="Content Placeholder 2">
            <a:extLst>
              <a:ext uri="{FF2B5EF4-FFF2-40B4-BE49-F238E27FC236}">
                <a16:creationId xmlns:a16="http://schemas.microsoft.com/office/drawing/2014/main" id="{31A4E0B5-A9F6-E9F2-FC0B-116EB90A379F}"/>
              </a:ext>
            </a:extLst>
          </p:cNvPr>
          <p:cNvSpPr>
            <a:spLocks noGrp="1"/>
          </p:cNvSpPr>
          <p:nvPr>
            <p:ph sz="half" idx="1"/>
          </p:nvPr>
        </p:nvSpPr>
        <p:spPr>
          <a:xfrm>
            <a:off x="1435608" y="2167003"/>
            <a:ext cx="7283850" cy="2209053"/>
          </a:xfrm>
        </p:spPr>
        <p:txBody>
          <a:bodyPr>
            <a:normAutofit lnSpcReduction="10000"/>
          </a:bodyPr>
          <a:lstStyle/>
          <a:p>
            <a:pPr>
              <a:lnSpc>
                <a:spcPct val="90000"/>
              </a:lnSpc>
            </a:pPr>
            <a:r>
              <a:rPr lang="es-ES" sz="1800" dirty="0"/>
              <a:t> Todo el Pueblo de Dios anuncia el Evangelio</a:t>
            </a:r>
          </a:p>
          <a:p>
            <a:pPr lvl="1">
              <a:lnSpc>
                <a:spcPct val="90000"/>
              </a:lnSpc>
            </a:pPr>
            <a:r>
              <a:rPr lang="es-ES" sz="1600" dirty="0"/>
              <a:t>111. La evangelización es tarea de la Iglesia. Pero </a:t>
            </a:r>
            <a:r>
              <a:rPr lang="es-ES" sz="1600" b="1" dirty="0"/>
              <a:t>este sujeto de la evangelización es más que una institución orgánica y jerárquica</a:t>
            </a:r>
            <a:r>
              <a:rPr lang="es-ES" sz="1600" dirty="0"/>
              <a:t>, porque es ante todo </a:t>
            </a:r>
            <a:r>
              <a:rPr lang="es-ES" sz="1600" b="1" dirty="0"/>
              <a:t>un pueblo que peregrina hacia Dios </a:t>
            </a:r>
            <a:r>
              <a:rPr lang="es-ES" sz="1600" dirty="0"/>
              <a:t>(…)</a:t>
            </a:r>
          </a:p>
          <a:p>
            <a:pPr lvl="1">
              <a:lnSpc>
                <a:spcPct val="90000"/>
              </a:lnSpc>
            </a:pPr>
            <a:r>
              <a:rPr lang="es-ES" sz="1600" dirty="0"/>
              <a:t>113. (…) Este pueblo que Dios se ha elegido y convocado es la Iglesia. </a:t>
            </a:r>
            <a:r>
              <a:rPr lang="es-ES" sz="1600" b="1" dirty="0"/>
              <a:t>Jesús no dice a los Apóstoles que formen un grupo exclusivo, un grupo de élite</a:t>
            </a:r>
            <a:r>
              <a:rPr lang="es-ES" sz="1600" dirty="0"/>
              <a:t>. Jesús dice: «Id y haced que todos los pueblos sean mis discípulos» (Mt 28,19). San Pablo afirma que en el Pueblo de Dios, en la Iglesia, «no hay ni judío ni griego [...] porque todos vosotros sois uno en Cristo Jesús» (Ga 3,28)</a:t>
            </a:r>
            <a:endParaRPr lang="en-US" sz="1600" dirty="0"/>
          </a:p>
        </p:txBody>
      </p:sp>
      <p:sp>
        <p:nvSpPr>
          <p:cNvPr id="5" name="Marcador de número de diapositiva 4"/>
          <p:cNvSpPr>
            <a:spLocks noGrp="1"/>
          </p:cNvSpPr>
          <p:nvPr>
            <p:ph type="sldNum" sz="quarter" idx="12"/>
          </p:nvPr>
        </p:nvSpPr>
        <p:spPr>
          <a:xfrm>
            <a:off x="8613648" y="6305550"/>
            <a:ext cx="457200" cy="476250"/>
          </a:xfrm>
        </p:spPr>
        <p:txBody>
          <a:bodyPr anchor="b">
            <a:normAutofit/>
          </a:bodyPr>
          <a:lstStyle/>
          <a:p>
            <a:pPr>
              <a:spcAft>
                <a:spcPts val="600"/>
              </a:spcAft>
            </a:pPr>
            <a:fld id="{12DD229F-563F-CA43-92CD-27F06F5B40C9}" type="slidenum">
              <a:rPr lang="en-GB" smtClean="0"/>
              <a:pPr>
                <a:spcAft>
                  <a:spcPts val="600"/>
                </a:spcAft>
              </a:pPr>
              <a:t>9</a:t>
            </a:fld>
            <a:endParaRPr lang="en-GB"/>
          </a:p>
        </p:txBody>
      </p:sp>
      <p:sp>
        <p:nvSpPr>
          <p:cNvPr id="13" name="Content Placeholder 2">
            <a:extLst>
              <a:ext uri="{FF2B5EF4-FFF2-40B4-BE49-F238E27FC236}">
                <a16:creationId xmlns:a16="http://schemas.microsoft.com/office/drawing/2014/main" id="{DAC35F5F-8206-478E-B78B-A0D13D4FD1AE}"/>
              </a:ext>
            </a:extLst>
          </p:cNvPr>
          <p:cNvSpPr txBox="1">
            <a:spLocks/>
          </p:cNvSpPr>
          <p:nvPr/>
        </p:nvSpPr>
        <p:spPr>
          <a:xfrm>
            <a:off x="1435607" y="4483166"/>
            <a:ext cx="7283850" cy="2100196"/>
          </a:xfrm>
          <a:prstGeom prst="rect">
            <a:avLst/>
          </a:prstGeom>
        </p:spPr>
        <p:txBody>
          <a:bodyPr>
            <a:noAutofit/>
          </a:bodyPr>
          <a:lstStyle>
            <a:lvl1pPr marL="365760" indent="-283464">
              <a:lnSpc>
                <a:spcPct val="90000"/>
              </a:lnSpc>
              <a:spcBef>
                <a:spcPts val="600"/>
              </a:spcBef>
              <a:buClr>
                <a:schemeClr val="accent1"/>
              </a:buClr>
              <a:buSzPct val="80000"/>
              <a:buFont typeface="Wingdings 2"/>
              <a:buChar char=""/>
              <a:defRPr kumimoji="0"/>
            </a:lvl1pPr>
            <a:lvl2pPr marL="640080" indent="-237744">
              <a:lnSpc>
                <a:spcPct val="100000"/>
              </a:lnSpc>
              <a:spcBef>
                <a:spcPts val="550"/>
              </a:spcBef>
              <a:buClr>
                <a:schemeClr val="accent1"/>
              </a:buClr>
              <a:buFont typeface="Verdana"/>
              <a:buChar char="◦"/>
              <a:defRPr kumimoji="0" sz="2400"/>
            </a:lvl2pPr>
            <a:lvl3pPr marL="886968" indent="-228600">
              <a:lnSpc>
                <a:spcPct val="100000"/>
              </a:lnSpc>
              <a:spcBef>
                <a:spcPct val="20000"/>
              </a:spcBef>
              <a:buClr>
                <a:schemeClr val="accent2"/>
              </a:buClr>
              <a:buFont typeface="Wingdings 2"/>
              <a:buChar char=""/>
              <a:defRPr kumimoji="0" sz="2000"/>
            </a:lvl3pPr>
            <a:lvl4pPr marL="1097280" indent="-173736">
              <a:lnSpc>
                <a:spcPct val="100000"/>
              </a:lnSpc>
              <a:spcBef>
                <a:spcPct val="20000"/>
              </a:spcBef>
              <a:buClr>
                <a:schemeClr val="accent3"/>
              </a:buClr>
              <a:buFont typeface="Wingdings 2"/>
              <a:buChar char=""/>
              <a:defRPr kumimoji="0"/>
            </a:lvl4pPr>
            <a:lvl5pPr marL="1298448" indent="-182880">
              <a:lnSpc>
                <a:spcPct val="100000"/>
              </a:lnSpc>
              <a:spcBef>
                <a:spcPct val="20000"/>
              </a:spcBef>
              <a:buClr>
                <a:schemeClr val="accent4"/>
              </a:buClr>
              <a:buFont typeface="Wingdings 2"/>
              <a:buChar char=""/>
              <a:defRPr kumimoji="0"/>
            </a:lvl5pPr>
            <a:lvl6pPr marL="1508760" indent="-182880">
              <a:lnSpc>
                <a:spcPct val="100000"/>
              </a:lnSpc>
              <a:spcBef>
                <a:spcPct val="20000"/>
              </a:spcBef>
              <a:buClr>
                <a:schemeClr val="accent5"/>
              </a:buClr>
              <a:buFont typeface="Wingdings 2"/>
              <a:buChar char=""/>
              <a:defRPr kumimoji="0" sz="2000"/>
            </a:lvl6pPr>
            <a:lvl7pPr marL="1719072" indent="-182880">
              <a:lnSpc>
                <a:spcPct val="100000"/>
              </a:lnSpc>
              <a:spcBef>
                <a:spcPct val="20000"/>
              </a:spcBef>
              <a:buClr>
                <a:schemeClr val="accent6"/>
              </a:buClr>
              <a:buFont typeface="Wingdings 2"/>
              <a:buChar char=""/>
              <a:defRPr kumimoji="0" sz="2000"/>
            </a:lvl7pPr>
            <a:lvl8pPr marL="1920240" indent="-182880">
              <a:lnSpc>
                <a:spcPct val="100000"/>
              </a:lnSpc>
              <a:spcBef>
                <a:spcPct val="20000"/>
              </a:spcBef>
              <a:buClr>
                <a:schemeClr val="accent6"/>
              </a:buClr>
              <a:buFont typeface="Wingdings 2"/>
              <a:buChar char=""/>
              <a:defRPr kumimoji="0" sz="2000"/>
            </a:lvl8pPr>
            <a:lvl9pPr marL="2130552" indent="-182880">
              <a:lnSpc>
                <a:spcPct val="100000"/>
              </a:lnSpc>
              <a:spcBef>
                <a:spcPct val="20000"/>
              </a:spcBef>
              <a:buClr>
                <a:schemeClr val="accent6"/>
              </a:buClr>
              <a:buFont typeface="Wingdings 2"/>
              <a:buChar char=""/>
              <a:defRPr kumimoji="0" sz="2000"/>
            </a:lvl9pPr>
            <a:extLst/>
          </a:lstStyle>
          <a:p>
            <a:r>
              <a:rPr lang="es-ES" dirty="0"/>
              <a:t>“Es la hora de </a:t>
            </a:r>
            <a:r>
              <a:rPr lang="es-ES" b="1" dirty="0"/>
              <a:t>hombres y mujeres comprometidos</a:t>
            </a:r>
            <a:r>
              <a:rPr lang="es-ES" dirty="0"/>
              <a:t>”, “no tengan miedo de patear las calles y entrar en sus rincones”. Congreso nacional de Laicos, Madrid (2020)</a:t>
            </a:r>
          </a:p>
          <a:p>
            <a:r>
              <a:rPr lang="es-ES" dirty="0"/>
              <a:t>“Dar </a:t>
            </a:r>
            <a:r>
              <a:rPr lang="es-ES" b="1" dirty="0"/>
              <a:t>más espacio a los laicos </a:t>
            </a:r>
            <a:r>
              <a:rPr lang="es-ES" dirty="0"/>
              <a:t>en la Iglesia”. En el prefacio del libro </a:t>
            </a:r>
            <a:r>
              <a:rPr lang="es-ES" i="1" dirty="0"/>
              <a:t>Sinfonía de los Ministerios</a:t>
            </a:r>
            <a:r>
              <a:rPr lang="es-ES" dirty="0"/>
              <a:t> de Monseñor Fabio </a:t>
            </a:r>
            <a:r>
              <a:rPr lang="es-ES" dirty="0" err="1"/>
              <a:t>Fabene</a:t>
            </a:r>
            <a:r>
              <a:rPr lang="es-ES" dirty="0"/>
              <a:t> (2020)</a:t>
            </a:r>
          </a:p>
          <a:p>
            <a:r>
              <a:rPr lang="es-ES" dirty="0"/>
              <a:t>“Los </a:t>
            </a:r>
            <a:r>
              <a:rPr lang="es-ES" b="1" dirty="0"/>
              <a:t>laicos deben ser escuchados por convicción, no por concesión</a:t>
            </a:r>
            <a:r>
              <a:rPr lang="es-ES" dirty="0"/>
              <a:t>”.  Apertura del Congreso Acción Católica Italiana (2021)</a:t>
            </a:r>
          </a:p>
        </p:txBody>
      </p:sp>
      <p:sp>
        <p:nvSpPr>
          <p:cNvPr id="3" name="CuadroTexto 2">
            <a:extLst>
              <a:ext uri="{FF2B5EF4-FFF2-40B4-BE49-F238E27FC236}">
                <a16:creationId xmlns:a16="http://schemas.microsoft.com/office/drawing/2014/main" id="{2BEC82A5-7DBB-4183-9A93-964E94CF1CDC}"/>
              </a:ext>
            </a:extLst>
          </p:cNvPr>
          <p:cNvSpPr txBox="1"/>
          <p:nvPr/>
        </p:nvSpPr>
        <p:spPr>
          <a:xfrm>
            <a:off x="1435608" y="1305967"/>
            <a:ext cx="6906699" cy="923330"/>
          </a:xfrm>
          <a:prstGeom prst="rect">
            <a:avLst/>
          </a:prstGeom>
          <a:noFill/>
        </p:spPr>
        <p:txBody>
          <a:bodyPr wrap="square" rtlCol="0">
            <a:spAutoFit/>
          </a:bodyPr>
          <a:lstStyle/>
          <a:p>
            <a:r>
              <a:rPr lang="es-ES" b="1" i="1" dirty="0" err="1"/>
              <a:t>Evangelii</a:t>
            </a:r>
            <a:r>
              <a:rPr lang="es-ES" b="1" i="1" dirty="0"/>
              <a:t> </a:t>
            </a:r>
            <a:r>
              <a:rPr lang="es-ES" b="1" i="1" dirty="0" err="1"/>
              <a:t>Gaudium</a:t>
            </a:r>
            <a:r>
              <a:rPr lang="es-ES" i="1" dirty="0"/>
              <a:t>. La alegría del Evangelio. Exhortación Apostólica (2013)</a:t>
            </a:r>
          </a:p>
          <a:p>
            <a:r>
              <a:rPr lang="es-ES" i="1" dirty="0"/>
              <a:t>Capítulo III. El anuncio del Evangelio </a:t>
            </a:r>
          </a:p>
          <a:p>
            <a:endParaRPr lang="es-ES" i="1" dirty="0"/>
          </a:p>
        </p:txBody>
      </p:sp>
    </p:spTree>
    <p:extLst>
      <p:ext uri="{BB962C8B-B14F-4D97-AF65-F5344CB8AC3E}">
        <p14:creationId xmlns:p14="http://schemas.microsoft.com/office/powerpoint/2010/main" val="9565528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Solsticio.thmx</Template>
  <TotalTime>687</TotalTime>
  <Words>4548</Words>
  <Application>Microsoft Office PowerPoint</Application>
  <PresentationFormat>Presentación en pantalla (4:3)</PresentationFormat>
  <Paragraphs>261</Paragraphs>
  <Slides>37</Slides>
  <Notes>19</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37</vt:i4>
      </vt:variant>
    </vt:vector>
  </HeadingPairs>
  <TitlesOfParts>
    <vt:vector size="43" baseType="lpstr">
      <vt:lpstr>Arial</vt:lpstr>
      <vt:lpstr>Calibri</vt:lpstr>
      <vt:lpstr>Gill Sans MT</vt:lpstr>
      <vt:lpstr>Verdana</vt:lpstr>
      <vt:lpstr>Wingdings 2</vt:lpstr>
      <vt:lpstr>Solsticio</vt:lpstr>
      <vt:lpstr>La misión de la familia redentorista</vt:lpstr>
      <vt:lpstr>Del Evangelio de Lucas (Lucas 10, 1-9)</vt:lpstr>
      <vt:lpstr>Preguntas para trabajar en clave cotidiana</vt:lpstr>
      <vt:lpstr>Iglesia y Reino de Dios</vt:lpstr>
      <vt:lpstr>La misión (y los laicos) en los orígenes de la Iglesia</vt:lpstr>
      <vt:lpstr>Lo que fue la “misión de laicos” con el paso de los siglos</vt:lpstr>
      <vt:lpstr>El Concilio Vaticano II</vt:lpstr>
      <vt:lpstr>Misión que se encomienda a los laicos en el Concilio Vaticano II</vt:lpstr>
      <vt:lpstr>Los mensajes del Papa Francisco</vt:lpstr>
      <vt:lpstr>La misión de la Iglesia: el mensaje de Francisco en Evangelii Gaudium</vt:lpstr>
      <vt:lpstr>Evangelii Gaudium - Capítulo 1: La transformación misionera de la Iglesia</vt:lpstr>
      <vt:lpstr>Evangelii Gaudium - Capítulo 1 La transformación misionera de la Iglesia</vt:lpstr>
      <vt:lpstr>Evangelii Gaudium - Capítulo 2: En la crisis del compromiso comunitario</vt:lpstr>
      <vt:lpstr>Evangelii Gaudium - Capítulo 3: El anuncio del Evangelio</vt:lpstr>
      <vt:lpstr>Evangelii Gaudium - Capítulo 3: El anuncio del Evangelio</vt:lpstr>
      <vt:lpstr>Evangelii Gaudium - Capítulo 5: Evangelizadores con espíritu</vt:lpstr>
      <vt:lpstr>La misión de la familia redentorista dentro de la Iglesia </vt:lpstr>
      <vt:lpstr>La misión de la familia redentorista dentro de la Iglesia</vt:lpstr>
      <vt:lpstr>Elementos constitutivos de la espiritualidad redentorista para la misión</vt:lpstr>
      <vt:lpstr>Elementos constitutivos de la espiritualidad redentorista para la misión</vt:lpstr>
      <vt:lpstr>La tradición misionera redentorista: las misiones parroquiales</vt:lpstr>
      <vt:lpstr>La asociación de los laicos a la misión en la CSsR </vt:lpstr>
      <vt:lpstr>Antecedentes en la vida de los Santos Redentoristas – San Alfonso</vt:lpstr>
      <vt:lpstr>Antecedentes en la vida de los Santos Redentoristas – San Clemente</vt:lpstr>
      <vt:lpstr>Antecedentes en la vida de los Santos Redentoristas</vt:lpstr>
      <vt:lpstr>XXI Capítulo General (1991)</vt:lpstr>
      <vt:lpstr>Communicanda - P.  General Juan Manuel Lasso de la Vega CSsR (Septiembre, 1995)</vt:lpstr>
      <vt:lpstr>XXV Capítulo General (2016)</vt:lpstr>
      <vt:lpstr>Mensaje del Capítulo a la Congregación</vt:lpstr>
      <vt:lpstr>Las 52 decisiones del XXV Capítulo General</vt:lpstr>
      <vt:lpstr>Las 52 decisiones del XXV Capítulo General</vt:lpstr>
      <vt:lpstr>Grados de Asociación</vt:lpstr>
      <vt:lpstr>Reunión Anual de la Asamblea de Laicos Redentoristas (Feb. 2018)</vt:lpstr>
      <vt:lpstr>Objetivos generales de la formación para la  misión compartida</vt:lpstr>
      <vt:lpstr>Objetivos generales de la formación para la  misión compartida</vt:lpstr>
      <vt:lpstr>Preguntas para trabajar en clave cotidiana</vt:lpstr>
      <vt:lpstr>Referencias</vt:lpstr>
    </vt:vector>
  </TitlesOfParts>
  <Company>Universidad de Sevilla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Pablo Cortés</dc:creator>
  <cp:lastModifiedBy>PABLO FABIO CORTES ACHEDAD</cp:lastModifiedBy>
  <cp:revision>75</cp:revision>
  <cp:lastPrinted>2018-03-13T10:45:00Z</cp:lastPrinted>
  <dcterms:created xsi:type="dcterms:W3CDTF">2018-03-13T09:03:04Z</dcterms:created>
  <dcterms:modified xsi:type="dcterms:W3CDTF">2023-12-03T16:04:03Z</dcterms:modified>
</cp:coreProperties>
</file>